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34"/>
  </p:notesMasterIdLst>
  <p:sldIdLst>
    <p:sldId id="256" r:id="rId2"/>
    <p:sldId id="257" r:id="rId3"/>
    <p:sldId id="260" r:id="rId4"/>
    <p:sldId id="321" r:id="rId5"/>
    <p:sldId id="305" r:id="rId6"/>
    <p:sldId id="309" r:id="rId7"/>
    <p:sldId id="306" r:id="rId8"/>
    <p:sldId id="310" r:id="rId9"/>
    <p:sldId id="316" r:id="rId10"/>
    <p:sldId id="307" r:id="rId11"/>
    <p:sldId id="308" r:id="rId12"/>
    <p:sldId id="320" r:id="rId13"/>
    <p:sldId id="314" r:id="rId14"/>
    <p:sldId id="315" r:id="rId15"/>
    <p:sldId id="318" r:id="rId16"/>
    <p:sldId id="300" r:id="rId17"/>
    <p:sldId id="319" r:id="rId18"/>
    <p:sldId id="322" r:id="rId19"/>
    <p:sldId id="329" r:id="rId20"/>
    <p:sldId id="323" r:id="rId21"/>
    <p:sldId id="325" r:id="rId22"/>
    <p:sldId id="326" r:id="rId23"/>
    <p:sldId id="328" r:id="rId24"/>
    <p:sldId id="330" r:id="rId25"/>
    <p:sldId id="332" r:id="rId26"/>
    <p:sldId id="331" r:id="rId27"/>
    <p:sldId id="333" r:id="rId28"/>
    <p:sldId id="335" r:id="rId29"/>
    <p:sldId id="336" r:id="rId30"/>
    <p:sldId id="337" r:id="rId31"/>
    <p:sldId id="284" r:id="rId32"/>
    <p:sldId id="324" r:id="rId33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5" roundtripDataSignature="AMtx7mjxNqbG+Ce45K3k+L3s6RrEzFsOe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ECAF"/>
    <a:srgbClr val="4F7921"/>
    <a:srgbClr val="83C9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0" d="100"/>
          <a:sy n="70" d="100"/>
        </p:scale>
        <p:origin x="536" y="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customschemas.google.com/relationships/presentationmetadata" Target="meta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306826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286843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762784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559243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148374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344267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40678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29239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7277474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502529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151132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3583321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5447309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0765317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4993114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7717828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169006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6646087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4279074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349775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4088152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51979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552467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099669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566414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84892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267975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316355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3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venir"/>
              <a:buNone/>
              <a:defRPr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33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>
                <a:latin typeface="Avenir"/>
                <a:ea typeface="Avenir"/>
                <a:cs typeface="Avenir"/>
                <a:sym typeface="Avenir"/>
              </a:defRPr>
            </a:lvl1pPr>
            <a:lvl2pPr lvl="1" algn="ctr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7" name="Google Shape;17;p33"/>
          <p:cNvSpPr txBox="1">
            <a:spLocks noGrp="1"/>
          </p:cNvSpPr>
          <p:nvPr>
            <p:ph type="dt" idx="10"/>
          </p:nvPr>
        </p:nvSpPr>
        <p:spPr>
          <a:xfrm>
            <a:off x="838200" y="632460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venir"/>
                <a:ea typeface="Avenir"/>
                <a:cs typeface="Avenir"/>
                <a:sym typeface="Avenir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33"/>
          <p:cNvSpPr txBox="1">
            <a:spLocks noGrp="1"/>
          </p:cNvSpPr>
          <p:nvPr>
            <p:ph type="ftr" idx="11"/>
          </p:nvPr>
        </p:nvSpPr>
        <p:spPr>
          <a:xfrm>
            <a:off x="4038600" y="632460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venir"/>
                <a:ea typeface="Avenir"/>
                <a:cs typeface="Avenir"/>
                <a:sym typeface="Avenir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3"/>
          <p:cNvSpPr txBox="1">
            <a:spLocks noGrp="1"/>
          </p:cNvSpPr>
          <p:nvPr>
            <p:ph type="sldNum" idx="12"/>
          </p:nvPr>
        </p:nvSpPr>
        <p:spPr>
          <a:xfrm>
            <a:off x="8610600" y="632460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0" lvl="1" indent="0" algn="r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0" lvl="2" indent="0" algn="r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0" lvl="3" indent="0" algn="r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0" lvl="4" indent="0" algn="r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0" lvl="5" indent="0" algn="r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0" lvl="6" indent="0" algn="r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0" lvl="7" indent="0" algn="r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0" lvl="8" indent="0" algn="r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42"/>
          <p:cNvSpPr txBox="1">
            <a:spLocks noGrp="1"/>
          </p:cNvSpPr>
          <p:nvPr>
            <p:ph type="title"/>
          </p:nvPr>
        </p:nvSpPr>
        <p:spPr>
          <a:xfrm>
            <a:off x="838200" y="42545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42"/>
          <p:cNvSpPr txBox="1">
            <a:spLocks noGrp="1"/>
          </p:cNvSpPr>
          <p:nvPr>
            <p:ph type="body" idx="1"/>
          </p:nvPr>
        </p:nvSpPr>
        <p:spPr>
          <a:xfrm rot="5400000">
            <a:off x="3998119" y="-1210468"/>
            <a:ext cx="4195763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4" name="Google Shape;74;p42"/>
          <p:cNvSpPr txBox="1">
            <a:spLocks noGrp="1"/>
          </p:cNvSpPr>
          <p:nvPr>
            <p:ph type="dt" idx="10"/>
          </p:nvPr>
        </p:nvSpPr>
        <p:spPr>
          <a:xfrm>
            <a:off x="838200" y="632460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42"/>
          <p:cNvSpPr txBox="1">
            <a:spLocks noGrp="1"/>
          </p:cNvSpPr>
          <p:nvPr>
            <p:ph type="ftr" idx="11"/>
          </p:nvPr>
        </p:nvSpPr>
        <p:spPr>
          <a:xfrm>
            <a:off x="4038600" y="632460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42"/>
          <p:cNvSpPr txBox="1">
            <a:spLocks noGrp="1"/>
          </p:cNvSpPr>
          <p:nvPr>
            <p:ph type="sldNum" idx="12"/>
          </p:nvPr>
        </p:nvSpPr>
        <p:spPr>
          <a:xfrm>
            <a:off x="8610600" y="632460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43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43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0" name="Google Shape;80;p43"/>
          <p:cNvSpPr txBox="1">
            <a:spLocks noGrp="1"/>
          </p:cNvSpPr>
          <p:nvPr>
            <p:ph type="dt" idx="10"/>
          </p:nvPr>
        </p:nvSpPr>
        <p:spPr>
          <a:xfrm>
            <a:off x="838200" y="632460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43"/>
          <p:cNvSpPr txBox="1">
            <a:spLocks noGrp="1"/>
          </p:cNvSpPr>
          <p:nvPr>
            <p:ph type="ftr" idx="11"/>
          </p:nvPr>
        </p:nvSpPr>
        <p:spPr>
          <a:xfrm>
            <a:off x="4038600" y="632460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43"/>
          <p:cNvSpPr txBox="1">
            <a:spLocks noGrp="1"/>
          </p:cNvSpPr>
          <p:nvPr>
            <p:ph type="sldNum" idx="12"/>
          </p:nvPr>
        </p:nvSpPr>
        <p:spPr>
          <a:xfrm>
            <a:off x="8610600" y="632460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4"/>
          <p:cNvSpPr txBox="1">
            <a:spLocks noGrp="1"/>
          </p:cNvSpPr>
          <p:nvPr>
            <p:ph type="title"/>
          </p:nvPr>
        </p:nvSpPr>
        <p:spPr>
          <a:xfrm>
            <a:off x="838200" y="36576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4"/>
          <p:cNvSpPr txBox="1">
            <a:spLocks noGrp="1"/>
          </p:cNvSpPr>
          <p:nvPr>
            <p:ph type="body" idx="1"/>
          </p:nvPr>
        </p:nvSpPr>
        <p:spPr>
          <a:xfrm>
            <a:off x="838200" y="1949450"/>
            <a:ext cx="10515600" cy="4195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" name="Google Shape;23;p34"/>
          <p:cNvSpPr txBox="1">
            <a:spLocks noGrp="1"/>
          </p:cNvSpPr>
          <p:nvPr>
            <p:ph type="dt" idx="10"/>
          </p:nvPr>
        </p:nvSpPr>
        <p:spPr>
          <a:xfrm>
            <a:off x="838200" y="632460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4"/>
          <p:cNvSpPr txBox="1">
            <a:spLocks noGrp="1"/>
          </p:cNvSpPr>
          <p:nvPr>
            <p:ph type="ftr" idx="11"/>
          </p:nvPr>
        </p:nvSpPr>
        <p:spPr>
          <a:xfrm>
            <a:off x="4038600" y="632460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4"/>
          <p:cNvSpPr txBox="1">
            <a:spLocks noGrp="1"/>
          </p:cNvSpPr>
          <p:nvPr>
            <p:ph type="sldNum" idx="12"/>
          </p:nvPr>
        </p:nvSpPr>
        <p:spPr>
          <a:xfrm>
            <a:off x="8610600" y="632460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5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venir"/>
              <a:buNone/>
              <a:defRPr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35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35"/>
          <p:cNvSpPr txBox="1">
            <a:spLocks noGrp="1"/>
          </p:cNvSpPr>
          <p:nvPr>
            <p:ph type="dt" idx="10"/>
          </p:nvPr>
        </p:nvSpPr>
        <p:spPr>
          <a:xfrm>
            <a:off x="838200" y="632460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35"/>
          <p:cNvSpPr txBox="1">
            <a:spLocks noGrp="1"/>
          </p:cNvSpPr>
          <p:nvPr>
            <p:ph type="ftr" idx="11"/>
          </p:nvPr>
        </p:nvSpPr>
        <p:spPr>
          <a:xfrm>
            <a:off x="4038600" y="632460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35"/>
          <p:cNvSpPr txBox="1">
            <a:spLocks noGrp="1"/>
          </p:cNvSpPr>
          <p:nvPr>
            <p:ph type="sldNum" idx="12"/>
          </p:nvPr>
        </p:nvSpPr>
        <p:spPr>
          <a:xfrm>
            <a:off x="8610600" y="632460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36"/>
          <p:cNvSpPr txBox="1">
            <a:spLocks noGrp="1"/>
          </p:cNvSpPr>
          <p:nvPr>
            <p:ph type="title"/>
          </p:nvPr>
        </p:nvSpPr>
        <p:spPr>
          <a:xfrm>
            <a:off x="838200" y="36576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3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" name="Google Shape;35;p36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36"/>
          <p:cNvSpPr txBox="1">
            <a:spLocks noGrp="1"/>
          </p:cNvSpPr>
          <p:nvPr>
            <p:ph type="dt" idx="10"/>
          </p:nvPr>
        </p:nvSpPr>
        <p:spPr>
          <a:xfrm>
            <a:off x="838200" y="632460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36"/>
          <p:cNvSpPr txBox="1">
            <a:spLocks noGrp="1"/>
          </p:cNvSpPr>
          <p:nvPr>
            <p:ph type="ftr" idx="11"/>
          </p:nvPr>
        </p:nvSpPr>
        <p:spPr>
          <a:xfrm>
            <a:off x="4038600" y="632460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36"/>
          <p:cNvSpPr txBox="1">
            <a:spLocks noGrp="1"/>
          </p:cNvSpPr>
          <p:nvPr>
            <p:ph type="sldNum" idx="12"/>
          </p:nvPr>
        </p:nvSpPr>
        <p:spPr>
          <a:xfrm>
            <a:off x="8610600" y="632460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37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37"/>
          <p:cNvSpPr txBox="1">
            <a:spLocks noGrp="1"/>
          </p:cNvSpPr>
          <p:nvPr>
            <p:ph type="body" idx="1"/>
          </p:nvPr>
        </p:nvSpPr>
        <p:spPr>
          <a:xfrm>
            <a:off x="839788" y="1752600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  <a:defRPr sz="2400" b="1"/>
            </a:lvl1pPr>
            <a:lvl2pPr marL="914400" lvl="1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2" name="Google Shape;42;p37"/>
          <p:cNvSpPr txBox="1">
            <a:spLocks noGrp="1"/>
          </p:cNvSpPr>
          <p:nvPr>
            <p:ph type="body" idx="2"/>
          </p:nvPr>
        </p:nvSpPr>
        <p:spPr>
          <a:xfrm>
            <a:off x="839788" y="2666999"/>
            <a:ext cx="5157787" cy="3522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3" name="Google Shape;43;p37"/>
          <p:cNvSpPr txBox="1">
            <a:spLocks noGrp="1"/>
          </p:cNvSpPr>
          <p:nvPr>
            <p:ph type="body" idx="3"/>
          </p:nvPr>
        </p:nvSpPr>
        <p:spPr>
          <a:xfrm>
            <a:off x="6172200" y="1752600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  <a:defRPr sz="2400" b="1"/>
            </a:lvl1pPr>
            <a:lvl2pPr marL="914400" lvl="1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4" name="Google Shape;44;p37"/>
          <p:cNvSpPr txBox="1">
            <a:spLocks noGrp="1"/>
          </p:cNvSpPr>
          <p:nvPr>
            <p:ph type="body" idx="4"/>
          </p:nvPr>
        </p:nvSpPr>
        <p:spPr>
          <a:xfrm>
            <a:off x="6172200" y="2666999"/>
            <a:ext cx="5183188" cy="3522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" name="Google Shape;45;p37"/>
          <p:cNvSpPr txBox="1">
            <a:spLocks noGrp="1"/>
          </p:cNvSpPr>
          <p:nvPr>
            <p:ph type="dt" idx="10"/>
          </p:nvPr>
        </p:nvSpPr>
        <p:spPr>
          <a:xfrm>
            <a:off x="838200" y="632460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37"/>
          <p:cNvSpPr txBox="1">
            <a:spLocks noGrp="1"/>
          </p:cNvSpPr>
          <p:nvPr>
            <p:ph type="ftr" idx="11"/>
          </p:nvPr>
        </p:nvSpPr>
        <p:spPr>
          <a:xfrm>
            <a:off x="4038600" y="632460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37"/>
          <p:cNvSpPr txBox="1">
            <a:spLocks noGrp="1"/>
          </p:cNvSpPr>
          <p:nvPr>
            <p:ph type="sldNum" idx="12"/>
          </p:nvPr>
        </p:nvSpPr>
        <p:spPr>
          <a:xfrm>
            <a:off x="8610600" y="632460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8"/>
          <p:cNvSpPr txBox="1">
            <a:spLocks noGrp="1"/>
          </p:cNvSpPr>
          <p:nvPr>
            <p:ph type="title"/>
          </p:nvPr>
        </p:nvSpPr>
        <p:spPr>
          <a:xfrm>
            <a:off x="838200" y="36576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38"/>
          <p:cNvSpPr txBox="1">
            <a:spLocks noGrp="1"/>
          </p:cNvSpPr>
          <p:nvPr>
            <p:ph type="dt" idx="10"/>
          </p:nvPr>
        </p:nvSpPr>
        <p:spPr>
          <a:xfrm>
            <a:off x="838200" y="632460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38"/>
          <p:cNvSpPr txBox="1">
            <a:spLocks noGrp="1"/>
          </p:cNvSpPr>
          <p:nvPr>
            <p:ph type="ftr" idx="11"/>
          </p:nvPr>
        </p:nvSpPr>
        <p:spPr>
          <a:xfrm>
            <a:off x="4038600" y="632460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38"/>
          <p:cNvSpPr txBox="1">
            <a:spLocks noGrp="1"/>
          </p:cNvSpPr>
          <p:nvPr>
            <p:ph type="sldNum" idx="12"/>
          </p:nvPr>
        </p:nvSpPr>
        <p:spPr>
          <a:xfrm>
            <a:off x="8610600" y="632460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39"/>
          <p:cNvSpPr txBox="1">
            <a:spLocks noGrp="1"/>
          </p:cNvSpPr>
          <p:nvPr>
            <p:ph type="dt" idx="10"/>
          </p:nvPr>
        </p:nvSpPr>
        <p:spPr>
          <a:xfrm>
            <a:off x="838200" y="632460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39"/>
          <p:cNvSpPr txBox="1">
            <a:spLocks noGrp="1"/>
          </p:cNvSpPr>
          <p:nvPr>
            <p:ph type="ftr" idx="11"/>
          </p:nvPr>
        </p:nvSpPr>
        <p:spPr>
          <a:xfrm>
            <a:off x="4038600" y="632460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39"/>
          <p:cNvSpPr txBox="1">
            <a:spLocks noGrp="1"/>
          </p:cNvSpPr>
          <p:nvPr>
            <p:ph type="sldNum" idx="12"/>
          </p:nvPr>
        </p:nvSpPr>
        <p:spPr>
          <a:xfrm>
            <a:off x="8610600" y="632460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4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venir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40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3200"/>
              <a:buChar char="•"/>
              <a:defRPr sz="3200"/>
            </a:lvl1pPr>
            <a:lvl2pPr marL="914400" lvl="1" indent="-406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2800"/>
              <a:buChar char="•"/>
              <a:defRPr sz="2800"/>
            </a:lvl2pPr>
            <a:lvl3pPr marL="1371600" lvl="2" indent="-381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 sz="2400"/>
            </a:lvl3pPr>
            <a:lvl4pPr marL="1828800" lvl="3" indent="-355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 sz="2000"/>
            </a:lvl4pPr>
            <a:lvl5pPr marL="2286000" lvl="4" indent="-355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0" name="Google Shape;60;p40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1pPr>
            <a:lvl2pPr marL="914400" lvl="1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2pPr>
            <a:lvl3pPr marL="1371600" lvl="2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3pPr>
            <a:lvl4pPr marL="1828800" lvl="3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4pPr>
            <a:lvl5pPr marL="2286000" lvl="4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1" name="Google Shape;61;p40"/>
          <p:cNvSpPr txBox="1">
            <a:spLocks noGrp="1"/>
          </p:cNvSpPr>
          <p:nvPr>
            <p:ph type="dt" idx="10"/>
          </p:nvPr>
        </p:nvSpPr>
        <p:spPr>
          <a:xfrm>
            <a:off x="838200" y="632460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40"/>
          <p:cNvSpPr txBox="1">
            <a:spLocks noGrp="1"/>
          </p:cNvSpPr>
          <p:nvPr>
            <p:ph type="ftr" idx="11"/>
          </p:nvPr>
        </p:nvSpPr>
        <p:spPr>
          <a:xfrm>
            <a:off x="4038600" y="632460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40"/>
          <p:cNvSpPr txBox="1">
            <a:spLocks noGrp="1"/>
          </p:cNvSpPr>
          <p:nvPr>
            <p:ph type="sldNum" idx="12"/>
          </p:nvPr>
        </p:nvSpPr>
        <p:spPr>
          <a:xfrm>
            <a:off x="8610600" y="632460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41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venir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41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7" name="Google Shape;67;p41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1pPr>
            <a:lvl2pPr marL="914400" lvl="1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2pPr>
            <a:lvl3pPr marL="1371600" lvl="2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3pPr>
            <a:lvl4pPr marL="1828800" lvl="3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4pPr>
            <a:lvl5pPr marL="2286000" lvl="4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8" name="Google Shape;68;p41"/>
          <p:cNvSpPr txBox="1">
            <a:spLocks noGrp="1"/>
          </p:cNvSpPr>
          <p:nvPr>
            <p:ph type="dt" idx="10"/>
          </p:nvPr>
        </p:nvSpPr>
        <p:spPr>
          <a:xfrm>
            <a:off x="838200" y="632460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41"/>
          <p:cNvSpPr txBox="1">
            <a:spLocks noGrp="1"/>
          </p:cNvSpPr>
          <p:nvPr>
            <p:ph type="ftr" idx="11"/>
          </p:nvPr>
        </p:nvSpPr>
        <p:spPr>
          <a:xfrm>
            <a:off x="4038600" y="632460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41"/>
          <p:cNvSpPr txBox="1">
            <a:spLocks noGrp="1"/>
          </p:cNvSpPr>
          <p:nvPr>
            <p:ph type="sldNum" idx="12"/>
          </p:nvPr>
        </p:nvSpPr>
        <p:spPr>
          <a:xfrm>
            <a:off x="8610600" y="632460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‹N°›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2"/>
          <p:cNvSpPr/>
          <p:nvPr/>
        </p:nvSpPr>
        <p:spPr>
          <a:xfrm>
            <a:off x="0" y="1"/>
            <a:ext cx="12192000" cy="6858004"/>
          </a:xfrm>
          <a:prstGeom prst="rect">
            <a:avLst/>
          </a:prstGeom>
          <a:solidFill>
            <a:srgbClr val="641C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595959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7" name="Google Shape;7;p32"/>
          <p:cNvPicPr preferRelativeResize="0"/>
          <p:nvPr/>
        </p:nvPicPr>
        <p:blipFill rotWithShape="1">
          <a:blip r:embed="rId13">
            <a:alphaModFix amt="35000"/>
          </a:blip>
          <a:srcRect/>
          <a:stretch/>
        </p:blipFill>
        <p:spPr>
          <a:xfrm>
            <a:off x="0" y="1"/>
            <a:ext cx="12192000" cy="1392401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8;p32"/>
          <p:cNvSpPr txBox="1">
            <a:spLocks noGrp="1"/>
          </p:cNvSpPr>
          <p:nvPr>
            <p:ph type="title"/>
          </p:nvPr>
        </p:nvSpPr>
        <p:spPr>
          <a:xfrm>
            <a:off x="838200" y="42545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venir"/>
              <a:buNone/>
              <a:defRPr sz="4400" b="1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" name="Google Shape;9;p32"/>
          <p:cNvSpPr txBox="1">
            <a:spLocks noGrp="1"/>
          </p:cNvSpPr>
          <p:nvPr>
            <p:ph type="body" idx="1"/>
          </p:nvPr>
        </p:nvSpPr>
        <p:spPr>
          <a:xfrm>
            <a:off x="838200" y="1949450"/>
            <a:ext cx="10515600" cy="4195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marR="0" lvl="1" indent="-38100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marR="0" lvl="2" indent="-35560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marR="0" lvl="3" indent="-34290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marR="0" lvl="4" indent="-34290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endParaRPr/>
          </a:p>
        </p:txBody>
      </p:sp>
      <p:sp>
        <p:nvSpPr>
          <p:cNvPr id="10" name="Google Shape;10;p32"/>
          <p:cNvSpPr txBox="1">
            <a:spLocks noGrp="1"/>
          </p:cNvSpPr>
          <p:nvPr>
            <p:ph type="dt" idx="10"/>
          </p:nvPr>
        </p:nvSpPr>
        <p:spPr>
          <a:xfrm>
            <a:off x="838200" y="632460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endParaRPr/>
          </a:p>
        </p:txBody>
      </p:sp>
      <p:sp>
        <p:nvSpPr>
          <p:cNvPr id="11" name="Google Shape;11;p32"/>
          <p:cNvSpPr txBox="1">
            <a:spLocks noGrp="1"/>
          </p:cNvSpPr>
          <p:nvPr>
            <p:ph type="ftr" idx="11"/>
          </p:nvPr>
        </p:nvSpPr>
        <p:spPr>
          <a:xfrm>
            <a:off x="4038600" y="632460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endParaRPr/>
          </a:p>
        </p:txBody>
      </p:sp>
      <p:sp>
        <p:nvSpPr>
          <p:cNvPr id="12" name="Google Shape;12;p32"/>
          <p:cNvSpPr txBox="1">
            <a:spLocks noGrp="1"/>
          </p:cNvSpPr>
          <p:nvPr>
            <p:ph type="sldNum" idx="12"/>
          </p:nvPr>
        </p:nvSpPr>
        <p:spPr>
          <a:xfrm>
            <a:off x="8610600" y="632460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‹N°›</a:t>
            </a:fld>
            <a:endParaRPr/>
          </a:p>
        </p:txBody>
      </p:sp>
      <p:sp>
        <p:nvSpPr>
          <p:cNvPr id="13" name="Google Shape;13;p32" descr="{&quot;HashCode&quot;:234798859,&quot;Placement&quot;:&quot;Footer&quot;,&quot;Top&quot;:519.343,&quot;Left&quot;:0.0,&quot;SlideWidth&quot;:960,&quot;SlideHeight&quot;:540}"/>
          <p:cNvSpPr txBox="1"/>
          <p:nvPr/>
        </p:nvSpPr>
        <p:spPr>
          <a:xfrm>
            <a:off x="0" y="6595656"/>
            <a:ext cx="1368054" cy="262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1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rgbClr val="008000"/>
                </a:solidFill>
                <a:latin typeface="Calibri"/>
                <a:ea typeface="Calibri"/>
                <a:cs typeface="Calibri"/>
                <a:sym typeface="Calibri"/>
              </a:rPr>
              <a:t>Interne SNCF Réseau</a:t>
            </a: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jpg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"/>
          <p:cNvSpPr/>
          <p:nvPr/>
        </p:nvSpPr>
        <p:spPr>
          <a:xfrm>
            <a:off x="0" y="13447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595959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90" name="Google Shape;90;p1"/>
          <p:cNvSpPr/>
          <p:nvPr/>
        </p:nvSpPr>
        <p:spPr>
          <a:xfrm rot="10800000">
            <a:off x="3047" y="-7282"/>
            <a:ext cx="12191999" cy="229328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91" name="Google Shape;91;p1"/>
          <p:cNvSpPr txBox="1">
            <a:spLocks noGrp="1"/>
          </p:cNvSpPr>
          <p:nvPr>
            <p:ph type="ctrTitle"/>
          </p:nvPr>
        </p:nvSpPr>
        <p:spPr>
          <a:xfrm>
            <a:off x="90569" y="366051"/>
            <a:ext cx="12007813" cy="1502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venir"/>
              <a:buNone/>
            </a:pPr>
            <a:r>
              <a:rPr lang="fr-FR" dirty="0"/>
              <a:t>Rapport de projet BTS SNEC  :</a:t>
            </a:r>
            <a:br>
              <a:rPr lang="en-US" dirty="0"/>
            </a:br>
            <a:r>
              <a:rPr lang="fr-FR" dirty="0"/>
              <a:t>Boîtier de mise à jour des horloges</a:t>
            </a:r>
            <a:endParaRPr dirty="0"/>
          </a:p>
        </p:txBody>
      </p:sp>
      <p:sp>
        <p:nvSpPr>
          <p:cNvPr id="92" name="Google Shape;92;p1"/>
          <p:cNvSpPr txBox="1">
            <a:spLocks noGrp="1"/>
          </p:cNvSpPr>
          <p:nvPr>
            <p:ph type="subTitle" idx="1"/>
          </p:nvPr>
        </p:nvSpPr>
        <p:spPr>
          <a:xfrm>
            <a:off x="350230" y="3065526"/>
            <a:ext cx="3857048" cy="1777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fr-FR" sz="2200" dirty="0">
                <a:solidFill>
                  <a:schemeClr val="dk2"/>
                </a:solidFill>
              </a:rPr>
              <a:t>Adamou </a:t>
            </a:r>
            <a:r>
              <a:rPr lang="fr-FR" sz="2200" dirty="0" err="1">
                <a:solidFill>
                  <a:schemeClr val="dk2"/>
                </a:solidFill>
              </a:rPr>
              <a:t>Astadjoulde</a:t>
            </a:r>
            <a:br>
              <a:rPr lang="fr-FR" sz="2200" dirty="0">
                <a:solidFill>
                  <a:schemeClr val="dk2"/>
                </a:solidFill>
              </a:rPr>
            </a:br>
            <a:endParaRPr lang="fr-FR" sz="2200" dirty="0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fr-FR" sz="2200" dirty="0">
                <a:solidFill>
                  <a:schemeClr val="dk2"/>
                </a:solidFill>
              </a:rPr>
              <a:t>Etudiant à Schola nova </a:t>
            </a:r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fr-FR" sz="2200" dirty="0">
                <a:solidFill>
                  <a:schemeClr val="dk2"/>
                </a:solidFill>
              </a:rPr>
              <a:t>Alternance à la SNCF Réseau</a:t>
            </a:r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fr-FR" sz="2200" dirty="0">
                <a:solidFill>
                  <a:schemeClr val="dk2"/>
                </a:solidFill>
              </a:rPr>
              <a:t>Année 2022/2024</a:t>
            </a:r>
          </a:p>
        </p:txBody>
      </p:sp>
      <p:pic>
        <p:nvPicPr>
          <p:cNvPr id="1026" name="Picture 2" descr="Horloge de gare SNCF - Gorgy Timing">
            <a:extLst>
              <a:ext uri="{FF2B5EF4-FFF2-40B4-BE49-F238E27FC236}">
                <a16:creationId xmlns:a16="http://schemas.microsoft.com/office/drawing/2014/main" id="{43A26839-4B1E-6B3D-9FE6-54E8F2D03C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474" y="3146612"/>
            <a:ext cx="7650296" cy="2850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SNCF Réseau">
            <a:extLst>
              <a:ext uri="{FF2B5EF4-FFF2-40B4-BE49-F238E27FC236}">
                <a16:creationId xmlns:a16="http://schemas.microsoft.com/office/drawing/2014/main" id="{745AE7C6-FBC4-623C-57C9-1090BCA38F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9190" y="423069"/>
            <a:ext cx="1432580" cy="1432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chola Nova - BTS et Bachelors en alternance">
            <a:extLst>
              <a:ext uri="{FF2B5EF4-FFF2-40B4-BE49-F238E27FC236}">
                <a16:creationId xmlns:a16="http://schemas.microsoft.com/office/drawing/2014/main" id="{4CB38E9B-FF13-C792-92E1-2311D0C0D7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230" y="5622795"/>
            <a:ext cx="2665740" cy="841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6"/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rgbClr val="595959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52" name="Google Shape;152;p6"/>
          <p:cNvSpPr/>
          <p:nvPr/>
        </p:nvSpPr>
        <p:spPr>
          <a:xfrm rot="10800000">
            <a:off x="1" y="-43982"/>
            <a:ext cx="12191999" cy="134410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53" name="Google Shape;153;p6"/>
          <p:cNvSpPr txBox="1">
            <a:spLocks noGrp="1"/>
          </p:cNvSpPr>
          <p:nvPr>
            <p:ph type="title"/>
          </p:nvPr>
        </p:nvSpPr>
        <p:spPr>
          <a:xfrm>
            <a:off x="1094391" y="-78169"/>
            <a:ext cx="10003218" cy="1600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venir"/>
              <a:buNone/>
            </a:pPr>
            <a:r>
              <a:rPr lang="en-US" dirty="0"/>
              <a:t>Modélisation : </a:t>
            </a:r>
            <a:r>
              <a:rPr lang="fr-FR" dirty="0"/>
              <a:t>Diagramme de BDD</a:t>
            </a:r>
            <a:endParaRPr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EFECAE2C-A54A-D10C-5C57-23459E78CE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6936" y="1300124"/>
            <a:ext cx="7170067" cy="5601859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B4CF101A-418D-7CB5-ABFE-5F40F94C42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86" y="1300124"/>
            <a:ext cx="12163314" cy="495443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1E6599A-9C80-28EF-2275-0C825E5AEDE8}"/>
              </a:ext>
            </a:extLst>
          </p:cNvPr>
          <p:cNvSpPr/>
          <p:nvPr/>
        </p:nvSpPr>
        <p:spPr>
          <a:xfrm>
            <a:off x="1094390" y="6096000"/>
            <a:ext cx="8720169" cy="761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1995305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6"/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595959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52" name="Google Shape;152;p6"/>
          <p:cNvSpPr/>
          <p:nvPr/>
        </p:nvSpPr>
        <p:spPr>
          <a:xfrm rot="10800000">
            <a:off x="1" y="-43982"/>
            <a:ext cx="12191999" cy="134410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53" name="Google Shape;153;p6"/>
          <p:cNvSpPr txBox="1">
            <a:spLocks noGrp="1"/>
          </p:cNvSpPr>
          <p:nvPr>
            <p:ph type="title"/>
          </p:nvPr>
        </p:nvSpPr>
        <p:spPr>
          <a:xfrm>
            <a:off x="1094391" y="-78169"/>
            <a:ext cx="10003218" cy="1600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venir"/>
              <a:buNone/>
            </a:pPr>
            <a:r>
              <a:rPr lang="en-US" dirty="0"/>
              <a:t>Modélisation : </a:t>
            </a:r>
            <a:r>
              <a:rPr lang="fr-FR" dirty="0"/>
              <a:t>Diagramme d’IBD</a:t>
            </a:r>
            <a:endParaRPr dirty="0"/>
          </a:p>
        </p:txBody>
      </p:sp>
      <p:pic>
        <p:nvPicPr>
          <p:cNvPr id="2" name="Image 1" descr="Une image contenant texte, diagramme, ligne, capture d’écran&#10;&#10;Description générée automatiquement">
            <a:extLst>
              <a:ext uri="{FF2B5EF4-FFF2-40B4-BE49-F238E27FC236}">
                <a16:creationId xmlns:a16="http://schemas.microsoft.com/office/drawing/2014/main" id="{252ABB00-C5F1-A7B4-8FDE-9D25B91565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583" y="1565937"/>
            <a:ext cx="11706227" cy="4669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B17C9844-BEA0-DFD0-6BED-B9D30CB27D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8" y="1521955"/>
            <a:ext cx="12103436" cy="4686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50261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6"/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595959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52" name="Google Shape;152;p6"/>
          <p:cNvSpPr/>
          <p:nvPr/>
        </p:nvSpPr>
        <p:spPr>
          <a:xfrm rot="10800000">
            <a:off x="1" y="-43982"/>
            <a:ext cx="12191999" cy="134410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53" name="Google Shape;153;p6"/>
          <p:cNvSpPr txBox="1">
            <a:spLocks noGrp="1"/>
          </p:cNvSpPr>
          <p:nvPr>
            <p:ph type="title"/>
          </p:nvPr>
        </p:nvSpPr>
        <p:spPr>
          <a:xfrm>
            <a:off x="1094391" y="-78168"/>
            <a:ext cx="10003218" cy="1497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venir"/>
              <a:buNone/>
            </a:pPr>
            <a:r>
              <a:rPr lang="fr-FR" dirty="0"/>
              <a:t>Tableau de synthèse des connectiques et variables utilisées </a:t>
            </a:r>
            <a:endParaRPr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AF2C46EE-033C-9836-127A-C8C376486F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084" y="2221331"/>
            <a:ext cx="10951832" cy="3470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05882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fr-FR" sz="1800" b="0" i="0" u="none" strike="noStrike" cap="none" dirty="0">
              <a:solidFill>
                <a:srgbClr val="595959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48DB8BFC-3C50-E2CB-C466-E269E0C9231E}"/>
              </a:ext>
            </a:extLst>
          </p:cNvPr>
          <p:cNvCxnSpPr/>
          <p:nvPr/>
        </p:nvCxnSpPr>
        <p:spPr>
          <a:xfrm>
            <a:off x="-3048" y="1360380"/>
            <a:ext cx="121920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 5">
            <a:extLst>
              <a:ext uri="{FF2B5EF4-FFF2-40B4-BE49-F238E27FC236}">
                <a16:creationId xmlns:a16="http://schemas.microsoft.com/office/drawing/2014/main" id="{959589F6-E08A-1750-114B-ECD9F731F6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7001" y="1530708"/>
            <a:ext cx="5905804" cy="5010407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93BEA0AD-5FCD-D39F-DB97-2FB7B435E3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7001" y="1555928"/>
            <a:ext cx="5905804" cy="5010407"/>
          </a:xfrm>
          <a:prstGeom prst="rect">
            <a:avLst/>
          </a:prstGeom>
        </p:spPr>
      </p:pic>
      <p:sp>
        <p:nvSpPr>
          <p:cNvPr id="12" name="Google Shape;152;p6">
            <a:extLst>
              <a:ext uri="{FF2B5EF4-FFF2-40B4-BE49-F238E27FC236}">
                <a16:creationId xmlns:a16="http://schemas.microsoft.com/office/drawing/2014/main" id="{07345F9C-C372-8ACE-7F0D-4F16136F94C6}"/>
              </a:ext>
            </a:extLst>
          </p:cNvPr>
          <p:cNvSpPr/>
          <p:nvPr/>
        </p:nvSpPr>
        <p:spPr>
          <a:xfrm rot="10800000">
            <a:off x="1" y="-43982"/>
            <a:ext cx="12191999" cy="134410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3" name="Google Shape;153;p6">
            <a:extLst>
              <a:ext uri="{FF2B5EF4-FFF2-40B4-BE49-F238E27FC236}">
                <a16:creationId xmlns:a16="http://schemas.microsoft.com/office/drawing/2014/main" id="{01F930CE-18AB-8A87-F612-72413690543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4391" y="-78168"/>
            <a:ext cx="10003218" cy="1497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venir"/>
              <a:buNone/>
            </a:pPr>
            <a:r>
              <a:rPr lang="fr-FR" dirty="0"/>
              <a:t>Conception de la carte PCB sur </a:t>
            </a:r>
            <a:r>
              <a:rPr lang="fr-FR" dirty="0" err="1"/>
              <a:t>Kicad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9082898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fr-FR" sz="1800" b="0" i="0" u="none" strike="noStrike" cap="none" dirty="0">
              <a:solidFill>
                <a:srgbClr val="595959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01" name="Google Shape;101;p2"/>
          <p:cNvSpPr/>
          <p:nvPr/>
        </p:nvSpPr>
        <p:spPr>
          <a:xfrm>
            <a:off x="3048" y="0"/>
            <a:ext cx="12188952" cy="178556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02" name="Google Shape;102;p2"/>
          <p:cNvSpPr txBox="1">
            <a:spLocks noGrp="1"/>
          </p:cNvSpPr>
          <p:nvPr>
            <p:ph type="title"/>
          </p:nvPr>
        </p:nvSpPr>
        <p:spPr>
          <a:xfrm>
            <a:off x="641872" y="-176682"/>
            <a:ext cx="10908256" cy="1632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>
              <a:buSzPts val="4400"/>
            </a:pPr>
            <a:r>
              <a:rPr lang="fr-FR" sz="4400" i="0" u="none" strike="noStrike" cap="none" dirty="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CARTE AUTONOME, PARTIE ACQUISITION ET AFFICHARGE DE LA TRAME AFNOR </a:t>
            </a:r>
            <a:endParaRPr lang="en-US" dirty="0"/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48DB8BFC-3C50-E2CB-C466-E269E0C9231E}"/>
              </a:ext>
            </a:extLst>
          </p:cNvPr>
          <p:cNvCxnSpPr/>
          <p:nvPr/>
        </p:nvCxnSpPr>
        <p:spPr>
          <a:xfrm>
            <a:off x="-3048" y="1360380"/>
            <a:ext cx="121920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ZoneTexte 4">
            <a:extLst>
              <a:ext uri="{FF2B5EF4-FFF2-40B4-BE49-F238E27FC236}">
                <a16:creationId xmlns:a16="http://schemas.microsoft.com/office/drawing/2014/main" id="{772AFF81-3F41-739B-3598-0267CDB5FD95}"/>
              </a:ext>
            </a:extLst>
          </p:cNvPr>
          <p:cNvSpPr txBox="1"/>
          <p:nvPr/>
        </p:nvSpPr>
        <p:spPr>
          <a:xfrm>
            <a:off x="3543148" y="1288565"/>
            <a:ext cx="5099607" cy="496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fr-FR" sz="2000" dirty="0">
                <a:solidFill>
                  <a:schemeClr val="bg1"/>
                </a:solidFill>
              </a:rPr>
              <a:t>- Mesure de la trame sur le circuit AFNOR  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0554E198-4BC6-FDEE-FDF5-F9FE2B48A0A0}"/>
              </a:ext>
            </a:extLst>
          </p:cNvPr>
          <p:cNvSpPr txBox="1"/>
          <p:nvPr/>
        </p:nvSpPr>
        <p:spPr>
          <a:xfrm>
            <a:off x="538823" y="1779161"/>
            <a:ext cx="3500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dirty="0"/>
              <a:t>Carte de traitement </a:t>
            </a:r>
            <a:r>
              <a:rPr lang="fr-FR" sz="1800" dirty="0" err="1"/>
              <a:t>Teensy</a:t>
            </a:r>
            <a:r>
              <a:rPr lang="fr-FR" sz="1800" dirty="0"/>
              <a:t> 3.2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BA97C590-4DAA-388D-38E3-A04F2FDD6881}"/>
              </a:ext>
            </a:extLst>
          </p:cNvPr>
          <p:cNvSpPr txBox="1"/>
          <p:nvPr/>
        </p:nvSpPr>
        <p:spPr>
          <a:xfrm>
            <a:off x="1470640" y="6344326"/>
            <a:ext cx="16372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0" i="0" dirty="0">
                <a:solidFill>
                  <a:srgbClr val="1F1F1F"/>
                </a:solidFill>
                <a:effectLst/>
                <a:latin typeface="+mn-lt"/>
              </a:rPr>
              <a:t>Microcontrôleur</a:t>
            </a:r>
            <a:endParaRPr lang="fr-FR" sz="1600" dirty="0">
              <a:latin typeface="+mn-lt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3C2FDDB-FE67-9168-C791-A778CD4E6526}"/>
              </a:ext>
            </a:extLst>
          </p:cNvPr>
          <p:cNvSpPr/>
          <p:nvPr/>
        </p:nvSpPr>
        <p:spPr>
          <a:xfrm>
            <a:off x="9379131" y="3509554"/>
            <a:ext cx="992777" cy="6091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6" name="Image 25">
            <a:extLst>
              <a:ext uri="{FF2B5EF4-FFF2-40B4-BE49-F238E27FC236}">
                <a16:creationId xmlns:a16="http://schemas.microsoft.com/office/drawing/2014/main" id="{5EF2FE79-2EA4-8C10-0A68-4E26BBCC46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014" y="2748504"/>
            <a:ext cx="3198672" cy="3102812"/>
          </a:xfrm>
          <a:prstGeom prst="rect">
            <a:avLst/>
          </a:prstGeom>
        </p:spPr>
      </p:pic>
      <p:pic>
        <p:nvPicPr>
          <p:cNvPr id="37" name="Image 36">
            <a:extLst>
              <a:ext uri="{FF2B5EF4-FFF2-40B4-BE49-F238E27FC236}">
                <a16:creationId xmlns:a16="http://schemas.microsoft.com/office/drawing/2014/main" id="{E3243AF0-0EBE-3131-BCA4-25B61EA624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9790" y="2190106"/>
            <a:ext cx="5983211" cy="3900657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AB522DE6-E481-9069-2972-C29F597B1E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9962" y="2099860"/>
            <a:ext cx="7175615" cy="4161401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E3E891BC-9160-9B15-891F-B9BAD5CE03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376068" y="1913678"/>
            <a:ext cx="4161400" cy="4582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0492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fr-FR" sz="1800" b="0" i="0" u="none" strike="noStrike" cap="none" dirty="0">
              <a:solidFill>
                <a:srgbClr val="595959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01" name="Google Shape;101;p2"/>
          <p:cNvSpPr/>
          <p:nvPr/>
        </p:nvSpPr>
        <p:spPr>
          <a:xfrm>
            <a:off x="3048" y="0"/>
            <a:ext cx="12188952" cy="178556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02" name="Google Shape;102;p2"/>
          <p:cNvSpPr txBox="1">
            <a:spLocks noGrp="1"/>
          </p:cNvSpPr>
          <p:nvPr>
            <p:ph type="title"/>
          </p:nvPr>
        </p:nvSpPr>
        <p:spPr>
          <a:xfrm>
            <a:off x="641872" y="-176682"/>
            <a:ext cx="10908256" cy="1632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>
              <a:buSzPts val="4400"/>
            </a:pPr>
            <a:r>
              <a:rPr lang="fr-FR" sz="4400" i="0" u="none" strike="noStrike" cap="none" dirty="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CARTE AUTONOME, PARTIE ACQUISITION ET AFFICHARGE DE LA TRAME AFNOR </a:t>
            </a:r>
            <a:endParaRPr lang="en-US" dirty="0"/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48DB8BFC-3C50-E2CB-C466-E269E0C9231E}"/>
              </a:ext>
            </a:extLst>
          </p:cNvPr>
          <p:cNvCxnSpPr/>
          <p:nvPr/>
        </p:nvCxnSpPr>
        <p:spPr>
          <a:xfrm>
            <a:off x="-3048" y="1360380"/>
            <a:ext cx="121920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ZoneTexte 4">
            <a:extLst>
              <a:ext uri="{FF2B5EF4-FFF2-40B4-BE49-F238E27FC236}">
                <a16:creationId xmlns:a16="http://schemas.microsoft.com/office/drawing/2014/main" id="{772AFF81-3F41-739B-3598-0267CDB5FD95}"/>
              </a:ext>
            </a:extLst>
          </p:cNvPr>
          <p:cNvSpPr txBox="1"/>
          <p:nvPr/>
        </p:nvSpPr>
        <p:spPr>
          <a:xfrm>
            <a:off x="3543148" y="1288565"/>
            <a:ext cx="5099607" cy="496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fr-FR" sz="2000" dirty="0">
                <a:solidFill>
                  <a:schemeClr val="bg1"/>
                </a:solidFill>
              </a:rPr>
              <a:t>- Mesure de la trame sur le circuit AFNOR 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3C2FDDB-FE67-9168-C791-A778CD4E6526}"/>
              </a:ext>
            </a:extLst>
          </p:cNvPr>
          <p:cNvSpPr/>
          <p:nvPr/>
        </p:nvSpPr>
        <p:spPr>
          <a:xfrm>
            <a:off x="9379131" y="3509554"/>
            <a:ext cx="992777" cy="6091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7E36D8F8-C12B-E603-6094-AD041D9ADF9B}"/>
              </a:ext>
            </a:extLst>
          </p:cNvPr>
          <p:cNvSpPr txBox="1"/>
          <p:nvPr/>
        </p:nvSpPr>
        <p:spPr>
          <a:xfrm>
            <a:off x="7173260" y="6374722"/>
            <a:ext cx="16372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err="1">
                <a:solidFill>
                  <a:srgbClr val="1F1F1F"/>
                </a:solidFill>
                <a:latin typeface="+mn-lt"/>
              </a:rPr>
              <a:t>fc</a:t>
            </a:r>
            <a:r>
              <a:rPr lang="fr-FR" sz="1600" dirty="0">
                <a:solidFill>
                  <a:srgbClr val="1F1F1F"/>
                </a:solidFill>
                <a:latin typeface="+mn-lt"/>
              </a:rPr>
              <a:t> = 150 Hz</a:t>
            </a:r>
            <a:endParaRPr lang="fr-FR" sz="1600" dirty="0">
              <a:latin typeface="+mn-lt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F02A76AE-954D-0D6C-B7B4-C81FE2D431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8919" y="1847176"/>
            <a:ext cx="7505895" cy="4482637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C6DA52AD-0E97-E1A3-D579-2D64C8DB85D3}"/>
              </a:ext>
            </a:extLst>
          </p:cNvPr>
          <p:cNvSpPr txBox="1"/>
          <p:nvPr/>
        </p:nvSpPr>
        <p:spPr>
          <a:xfrm>
            <a:off x="1645108" y="6369622"/>
            <a:ext cx="21418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solidFill>
                  <a:srgbClr val="1F1F1F"/>
                </a:solidFill>
                <a:latin typeface="+mn-lt"/>
              </a:rPr>
              <a:t>Filtre passe bas</a:t>
            </a:r>
            <a:endParaRPr lang="fr-FR" sz="1600" dirty="0">
              <a:latin typeface="+mn-lt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9359EBA5-7761-D645-6728-E3614D95E5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85810" y="2269269"/>
            <a:ext cx="4492669" cy="3647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495518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0" i="0" u="none" strike="noStrike" cap="none" dirty="0">
                <a:solidFill>
                  <a:srgbClr val="595959"/>
                </a:solidFill>
                <a:latin typeface="Avenir"/>
                <a:ea typeface="Avenir"/>
                <a:cs typeface="Avenir"/>
                <a:sym typeface="Avenir"/>
              </a:rPr>
              <a:t> </a:t>
            </a:r>
          </a:p>
        </p:txBody>
      </p:sp>
      <p:sp>
        <p:nvSpPr>
          <p:cNvPr id="101" name="Google Shape;101;p2"/>
          <p:cNvSpPr/>
          <p:nvPr/>
        </p:nvSpPr>
        <p:spPr>
          <a:xfrm>
            <a:off x="3048" y="0"/>
            <a:ext cx="12188952" cy="178556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02" name="Google Shape;102;p2"/>
          <p:cNvSpPr txBox="1">
            <a:spLocks noGrp="1"/>
          </p:cNvSpPr>
          <p:nvPr>
            <p:ph type="title"/>
          </p:nvPr>
        </p:nvSpPr>
        <p:spPr>
          <a:xfrm>
            <a:off x="641872" y="-176682"/>
            <a:ext cx="10908256" cy="1632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>
              <a:buSzPts val="4400"/>
            </a:pPr>
            <a:r>
              <a:rPr lang="fr-FR" sz="4400" i="0" u="none" strike="noStrike" cap="none" dirty="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CARTE AUTONOME, PARTIE ACQUISITION ET AFFICHARGE DE LA TRAME AFNOR </a:t>
            </a:r>
            <a:endParaRPr lang="en-US" dirty="0"/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48DB8BFC-3C50-E2CB-C466-E269E0C9231E}"/>
              </a:ext>
            </a:extLst>
          </p:cNvPr>
          <p:cNvCxnSpPr/>
          <p:nvPr/>
        </p:nvCxnSpPr>
        <p:spPr>
          <a:xfrm>
            <a:off x="-3048" y="1360380"/>
            <a:ext cx="121920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ZoneTexte 1">
            <a:extLst>
              <a:ext uri="{FF2B5EF4-FFF2-40B4-BE49-F238E27FC236}">
                <a16:creationId xmlns:a16="http://schemas.microsoft.com/office/drawing/2014/main" id="{772AFF81-3F41-739B-3598-0267CDB5FD95}"/>
              </a:ext>
            </a:extLst>
          </p:cNvPr>
          <p:cNvSpPr txBox="1"/>
          <p:nvPr/>
        </p:nvSpPr>
        <p:spPr>
          <a:xfrm>
            <a:off x="-6096" y="1288565"/>
            <a:ext cx="12198096" cy="496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fr-FR" sz="2000" dirty="0">
                <a:solidFill>
                  <a:schemeClr val="bg1"/>
                </a:solidFill>
              </a:rPr>
              <a:t>- Traitement analogique de la trame (Amplification)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A939980A-31F8-A03D-EA27-8F2531C405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156" y="2741957"/>
            <a:ext cx="5400918" cy="2972824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4873EECB-35EA-187E-D19E-7BDC6301E075}"/>
              </a:ext>
            </a:extLst>
          </p:cNvPr>
          <p:cNvSpPr txBox="1"/>
          <p:nvPr/>
        </p:nvSpPr>
        <p:spPr>
          <a:xfrm>
            <a:off x="5752730" y="5849604"/>
            <a:ext cx="6804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err="1">
                <a:solidFill>
                  <a:srgbClr val="1F1F1F"/>
                </a:solidFill>
                <a:latin typeface="+mn-lt"/>
              </a:rPr>
              <a:t>PSim</a:t>
            </a:r>
            <a:endParaRPr lang="fr-FR" sz="1600" dirty="0">
              <a:latin typeface="+mn-lt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7CD06AD6-235C-D5B1-AC53-FEE8A74AD2AA}"/>
              </a:ext>
            </a:extLst>
          </p:cNvPr>
          <p:cNvSpPr txBox="1"/>
          <p:nvPr/>
        </p:nvSpPr>
        <p:spPr>
          <a:xfrm>
            <a:off x="5462193" y="2036306"/>
            <a:ext cx="12554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solidFill>
                  <a:srgbClr val="1F1F1F"/>
                </a:solidFill>
                <a:latin typeface="+mn-lt"/>
              </a:rPr>
              <a:t>Simulation</a:t>
            </a:r>
            <a:endParaRPr lang="fr-FR" sz="1600" dirty="0">
              <a:latin typeface="+mn-lt"/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2439713C-2D18-DFF6-84FB-3370117867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7735" y="3013167"/>
            <a:ext cx="6020109" cy="2509642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94B9618B-9D8A-5362-0859-769E31D4A2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83248" y="2036307"/>
            <a:ext cx="7849881" cy="4709928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CA278B24-D0EB-8D6C-9ED5-FCFCD47FD3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-90264" y="2487680"/>
            <a:ext cx="4676716" cy="3773971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6AD68972-312E-8A36-6988-AC9DA98DD7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0109" y="2896044"/>
            <a:ext cx="4029055" cy="325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81635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0" i="0" u="none" strike="noStrike" cap="none" dirty="0">
                <a:solidFill>
                  <a:srgbClr val="595959"/>
                </a:solidFill>
                <a:latin typeface="Avenir"/>
                <a:ea typeface="Avenir"/>
                <a:cs typeface="Avenir"/>
                <a:sym typeface="Avenir"/>
              </a:rPr>
              <a:t>  </a:t>
            </a:r>
          </a:p>
        </p:txBody>
      </p:sp>
      <p:sp>
        <p:nvSpPr>
          <p:cNvPr id="101" name="Google Shape;101;p2"/>
          <p:cNvSpPr/>
          <p:nvPr/>
        </p:nvSpPr>
        <p:spPr>
          <a:xfrm>
            <a:off x="3048" y="0"/>
            <a:ext cx="12188952" cy="178556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02" name="Google Shape;102;p2"/>
          <p:cNvSpPr txBox="1">
            <a:spLocks noGrp="1"/>
          </p:cNvSpPr>
          <p:nvPr>
            <p:ph type="title"/>
          </p:nvPr>
        </p:nvSpPr>
        <p:spPr>
          <a:xfrm>
            <a:off x="641872" y="-176682"/>
            <a:ext cx="10908256" cy="1632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>
              <a:buSzPts val="4400"/>
            </a:pPr>
            <a:r>
              <a:rPr lang="fr-FR" sz="4400" i="0" u="none" strike="noStrike" cap="none" dirty="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CARTE AUTONOME, PARTIE ACQUISITION ET AFFICHARGE DE LA TRAME AFNOR </a:t>
            </a:r>
            <a:endParaRPr lang="en-US" dirty="0"/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48DB8BFC-3C50-E2CB-C466-E269E0C9231E}"/>
              </a:ext>
            </a:extLst>
          </p:cNvPr>
          <p:cNvCxnSpPr/>
          <p:nvPr/>
        </p:nvCxnSpPr>
        <p:spPr>
          <a:xfrm>
            <a:off x="-3048" y="1360380"/>
            <a:ext cx="121920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ZoneTexte 1">
            <a:extLst>
              <a:ext uri="{FF2B5EF4-FFF2-40B4-BE49-F238E27FC236}">
                <a16:creationId xmlns:a16="http://schemas.microsoft.com/office/drawing/2014/main" id="{772AFF81-3F41-739B-3598-0267CDB5FD95}"/>
              </a:ext>
            </a:extLst>
          </p:cNvPr>
          <p:cNvSpPr txBox="1"/>
          <p:nvPr/>
        </p:nvSpPr>
        <p:spPr>
          <a:xfrm>
            <a:off x="-6096" y="1288565"/>
            <a:ext cx="12198096" cy="496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fr-FR" sz="2000" dirty="0">
                <a:solidFill>
                  <a:schemeClr val="bg1"/>
                </a:solidFill>
              </a:rPr>
              <a:t>- Traitement analogique de la trame (Redressement et filtrage contrôlé)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204F6881-EE70-7249-085A-B44DF08C82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960" y="2634645"/>
            <a:ext cx="11431984" cy="4053538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3634CCEC-62A1-E67A-1D87-3F9DE729E9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561875" y="2230553"/>
            <a:ext cx="4001521" cy="4577186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C060BF94-D5F3-78BA-78FA-ED4E04D9E5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1099" y="2518385"/>
            <a:ext cx="6857845" cy="4001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20035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"/>
          <p:cNvSpPr/>
          <p:nvPr/>
        </p:nvSpPr>
        <p:spPr>
          <a:xfrm>
            <a:off x="0" y="-1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0" i="0" u="none" strike="noStrike" cap="none" dirty="0">
                <a:solidFill>
                  <a:srgbClr val="595959"/>
                </a:solidFill>
                <a:latin typeface="Avenir"/>
                <a:ea typeface="Avenir"/>
                <a:cs typeface="Avenir"/>
                <a:sym typeface="Avenir"/>
              </a:rPr>
              <a:t>  </a:t>
            </a:r>
          </a:p>
        </p:txBody>
      </p:sp>
      <p:sp>
        <p:nvSpPr>
          <p:cNvPr id="101" name="Google Shape;101;p2"/>
          <p:cNvSpPr/>
          <p:nvPr/>
        </p:nvSpPr>
        <p:spPr>
          <a:xfrm>
            <a:off x="3048" y="0"/>
            <a:ext cx="12188952" cy="178556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02" name="Google Shape;102;p2"/>
          <p:cNvSpPr txBox="1">
            <a:spLocks noGrp="1"/>
          </p:cNvSpPr>
          <p:nvPr>
            <p:ph type="title"/>
          </p:nvPr>
        </p:nvSpPr>
        <p:spPr>
          <a:xfrm>
            <a:off x="641872" y="-176682"/>
            <a:ext cx="10908256" cy="1632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>
              <a:buSzPts val="4400"/>
            </a:pPr>
            <a:r>
              <a:rPr lang="fr-FR" sz="4400" i="0" u="none" strike="noStrike" cap="none" dirty="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CARTE AUTONOME, PARTIE ACQUISITION ET AFFICHARGE DE LA TRAME AFNOR </a:t>
            </a:r>
            <a:endParaRPr lang="en-US" dirty="0"/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48DB8BFC-3C50-E2CB-C466-E269E0C9231E}"/>
              </a:ext>
            </a:extLst>
          </p:cNvPr>
          <p:cNvCxnSpPr/>
          <p:nvPr/>
        </p:nvCxnSpPr>
        <p:spPr>
          <a:xfrm>
            <a:off x="-3048" y="1360380"/>
            <a:ext cx="121920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ZoneTexte 1">
            <a:extLst>
              <a:ext uri="{FF2B5EF4-FFF2-40B4-BE49-F238E27FC236}">
                <a16:creationId xmlns:a16="http://schemas.microsoft.com/office/drawing/2014/main" id="{772AFF81-3F41-739B-3598-0267CDB5FD95}"/>
              </a:ext>
            </a:extLst>
          </p:cNvPr>
          <p:cNvSpPr txBox="1"/>
          <p:nvPr/>
        </p:nvSpPr>
        <p:spPr>
          <a:xfrm>
            <a:off x="-6096" y="1288565"/>
            <a:ext cx="12198096" cy="496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fr-FR" sz="2000" dirty="0">
                <a:solidFill>
                  <a:schemeClr val="bg1"/>
                </a:solidFill>
              </a:rPr>
              <a:t>- Traitement analogique de la trame (Redressement et filtrage contrôlé)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E6BCA6F6-0F8E-4E29-8AF7-C5E3D76386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028" y="2273453"/>
            <a:ext cx="10621848" cy="423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150360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"/>
          <p:cNvSpPr/>
          <p:nvPr/>
        </p:nvSpPr>
        <p:spPr>
          <a:xfrm>
            <a:off x="0" y="-871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0" i="0" u="none" strike="noStrike" cap="none" dirty="0">
                <a:solidFill>
                  <a:srgbClr val="595959"/>
                </a:solidFill>
                <a:latin typeface="Avenir"/>
                <a:ea typeface="Avenir"/>
                <a:cs typeface="Avenir"/>
                <a:sym typeface="Avenir"/>
              </a:rPr>
              <a:t>  </a:t>
            </a:r>
          </a:p>
        </p:txBody>
      </p:sp>
      <p:sp>
        <p:nvSpPr>
          <p:cNvPr id="101" name="Google Shape;101;p2"/>
          <p:cNvSpPr/>
          <p:nvPr/>
        </p:nvSpPr>
        <p:spPr>
          <a:xfrm>
            <a:off x="3048" y="0"/>
            <a:ext cx="12188952" cy="178556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02" name="Google Shape;102;p2"/>
          <p:cNvSpPr txBox="1">
            <a:spLocks noGrp="1"/>
          </p:cNvSpPr>
          <p:nvPr>
            <p:ph type="title"/>
          </p:nvPr>
        </p:nvSpPr>
        <p:spPr>
          <a:xfrm>
            <a:off x="641872" y="-176682"/>
            <a:ext cx="10908256" cy="1632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>
              <a:buSzPts val="4400"/>
            </a:pPr>
            <a:r>
              <a:rPr lang="fr-FR" sz="4400" i="0" u="none" strike="noStrike" cap="none" dirty="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CARTE AUTONOME, PARTIE ACQUISITION ET AFFICHARGE DE LA TRAME AFNOR </a:t>
            </a:r>
            <a:endParaRPr lang="en-US" dirty="0"/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48DB8BFC-3C50-E2CB-C466-E269E0C9231E}"/>
              </a:ext>
            </a:extLst>
          </p:cNvPr>
          <p:cNvCxnSpPr/>
          <p:nvPr/>
        </p:nvCxnSpPr>
        <p:spPr>
          <a:xfrm>
            <a:off x="-3048" y="1360380"/>
            <a:ext cx="121920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ZoneTexte 1">
            <a:extLst>
              <a:ext uri="{FF2B5EF4-FFF2-40B4-BE49-F238E27FC236}">
                <a16:creationId xmlns:a16="http://schemas.microsoft.com/office/drawing/2014/main" id="{772AFF81-3F41-739B-3598-0267CDB5FD95}"/>
              </a:ext>
            </a:extLst>
          </p:cNvPr>
          <p:cNvSpPr txBox="1"/>
          <p:nvPr/>
        </p:nvSpPr>
        <p:spPr>
          <a:xfrm>
            <a:off x="-6096" y="1288565"/>
            <a:ext cx="12198096" cy="496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fr-FR" sz="2000" dirty="0">
                <a:solidFill>
                  <a:schemeClr val="bg1"/>
                </a:solidFill>
              </a:rPr>
              <a:t>- Traitement analogique de la trame (Redressement et filtrage contrôlé)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36BCE20A-F88C-5EE8-E5A5-BA2607AA04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318" y="2035780"/>
            <a:ext cx="3953488" cy="4588870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110E6C76-CEB3-D1BE-2B71-EF5A94AAE9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1682" y="2035780"/>
            <a:ext cx="7620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89900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595959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00" name="Google Shape;100;p2"/>
          <p:cNvSpPr/>
          <p:nvPr/>
        </p:nvSpPr>
        <p:spPr>
          <a:xfrm>
            <a:off x="0" y="0"/>
            <a:ext cx="12192000" cy="2225674"/>
          </a:xfrm>
          <a:prstGeom prst="rect">
            <a:avLst/>
          </a:prstGeom>
          <a:solidFill>
            <a:srgbClr val="641C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01" name="Google Shape;101;p2"/>
          <p:cNvSpPr/>
          <p:nvPr/>
        </p:nvSpPr>
        <p:spPr>
          <a:xfrm>
            <a:off x="1524" y="0"/>
            <a:ext cx="12188952" cy="222567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02" name="Google Shape;102;p2"/>
          <p:cNvSpPr txBox="1">
            <a:spLocks noGrp="1"/>
          </p:cNvSpPr>
          <p:nvPr>
            <p:ph type="title"/>
          </p:nvPr>
        </p:nvSpPr>
        <p:spPr>
          <a:xfrm>
            <a:off x="1198182" y="381000"/>
            <a:ext cx="10003218" cy="1600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venir"/>
              <a:buNone/>
            </a:pPr>
            <a:r>
              <a:rPr lang="en-US"/>
              <a:t>Sommaire :</a:t>
            </a:r>
          </a:p>
        </p:txBody>
      </p:sp>
      <p:grpSp>
        <p:nvGrpSpPr>
          <p:cNvPr id="103" name="Google Shape;103;p2"/>
          <p:cNvGrpSpPr/>
          <p:nvPr/>
        </p:nvGrpSpPr>
        <p:grpSpPr>
          <a:xfrm>
            <a:off x="838200" y="2514600"/>
            <a:ext cx="10515599" cy="3662362"/>
            <a:chOff x="0" y="0"/>
            <a:chExt cx="10515599" cy="3662362"/>
          </a:xfrm>
        </p:grpSpPr>
        <p:sp>
          <p:nvSpPr>
            <p:cNvPr id="104" name="Google Shape;104;p2"/>
            <p:cNvSpPr/>
            <p:nvPr/>
          </p:nvSpPr>
          <p:spPr>
            <a:xfrm>
              <a:off x="0" y="0"/>
              <a:ext cx="8097012" cy="659225"/>
            </a:xfrm>
            <a:prstGeom prst="roundRect">
              <a:avLst>
                <a:gd name="adj" fmla="val 10000"/>
              </a:avLst>
            </a:prstGeom>
            <a:solidFill>
              <a:schemeClr val="accent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2"/>
            <p:cNvSpPr txBox="1"/>
            <p:nvPr/>
          </p:nvSpPr>
          <p:spPr>
            <a:xfrm>
              <a:off x="19308" y="19308"/>
              <a:ext cx="7308527" cy="62060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Avenir"/>
                <a:buNone/>
              </a:pPr>
              <a:r>
                <a:rPr lang="fr-FR" sz="2400" b="0" i="0" u="none" strike="noStrike" cap="none" dirty="0">
                  <a:solidFill>
                    <a:schemeClr val="lt1"/>
                  </a:solidFill>
                  <a:latin typeface="Avenir"/>
                  <a:ea typeface="Avenir"/>
                  <a:cs typeface="Avenir"/>
                  <a:sym typeface="Avenir"/>
                </a:rPr>
                <a:t>INTRODUCTION </a:t>
              </a:r>
              <a:endParaRPr dirty="0"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604647" y="750784"/>
              <a:ext cx="8097012" cy="659225"/>
            </a:xfrm>
            <a:prstGeom prst="roundRect">
              <a:avLst>
                <a:gd name="adj" fmla="val 10000"/>
              </a:avLst>
            </a:prstGeom>
            <a:solidFill>
              <a:srgbClr val="A09970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2"/>
            <p:cNvSpPr txBox="1"/>
            <p:nvPr/>
          </p:nvSpPr>
          <p:spPr>
            <a:xfrm>
              <a:off x="623955" y="770092"/>
              <a:ext cx="7025252" cy="62060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Avenir"/>
                <a:buNone/>
              </a:pPr>
              <a:r>
                <a:rPr lang="fr-FR" sz="2400" b="0" i="0" u="none" strike="noStrike" cap="none" dirty="0">
                  <a:solidFill>
                    <a:schemeClr val="lt1"/>
                  </a:solidFill>
                  <a:latin typeface="Avenir"/>
                  <a:ea typeface="Avenir"/>
                  <a:cs typeface="Avenir"/>
                  <a:sym typeface="Avenir"/>
                </a:rPr>
                <a:t>MODÉLISATION </a:t>
              </a:r>
              <a:endParaRPr dirty="0"/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1209293" y="1501568"/>
              <a:ext cx="8097012" cy="659225"/>
            </a:xfrm>
            <a:prstGeom prst="roundRect">
              <a:avLst>
                <a:gd name="adj" fmla="val 10000"/>
              </a:avLst>
            </a:prstGeom>
            <a:solidFill>
              <a:srgbClr val="749955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2"/>
            <p:cNvSpPr txBox="1"/>
            <p:nvPr/>
          </p:nvSpPr>
          <p:spPr>
            <a:xfrm>
              <a:off x="1228601" y="1520876"/>
              <a:ext cx="7025252" cy="62060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Avenir"/>
                <a:buNone/>
              </a:pPr>
              <a:r>
                <a:rPr lang="fr-FR" sz="2400" dirty="0">
                  <a:solidFill>
                    <a:schemeClr val="lt1"/>
                  </a:solidFill>
                  <a:latin typeface="Avenir"/>
                  <a:sym typeface="Avenir"/>
                </a:rPr>
                <a:t>ORGANISATION </a:t>
              </a:r>
              <a:endParaRPr dirty="0"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1813940" y="2252353"/>
              <a:ext cx="8097012" cy="659225"/>
            </a:xfrm>
            <a:prstGeom prst="roundRect">
              <a:avLst>
                <a:gd name="adj" fmla="val 10000"/>
              </a:avLst>
            </a:prstGeom>
            <a:solidFill>
              <a:srgbClr val="418B4C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2"/>
            <p:cNvSpPr txBox="1"/>
            <p:nvPr/>
          </p:nvSpPr>
          <p:spPr>
            <a:xfrm>
              <a:off x="1833248" y="2271661"/>
              <a:ext cx="7981292" cy="62060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Avenir"/>
                <a:buNone/>
              </a:pPr>
              <a:r>
                <a:rPr lang="fr-FR" sz="2400" b="0" i="0" u="none" strike="noStrike" cap="none" dirty="0">
                  <a:solidFill>
                    <a:schemeClr val="lt1"/>
                  </a:solidFill>
                  <a:latin typeface="Avenir"/>
                  <a:ea typeface="Avenir"/>
                  <a:cs typeface="Avenir"/>
                  <a:sym typeface="Avenir"/>
                </a:rPr>
                <a:t>CARTE AUTONOME, PARTIE ACQUISITION ET AFFICHARGE DE LA TRAME AFNOR </a:t>
              </a:r>
              <a:endParaRPr dirty="0"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2418587" y="3003137"/>
              <a:ext cx="8097012" cy="659225"/>
            </a:xfrm>
            <a:prstGeom prst="roundRect">
              <a:avLst>
                <a:gd name="adj" fmla="val 10000"/>
              </a:avLst>
            </a:prstGeom>
            <a:solidFill>
              <a:srgbClr val="307A6F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2"/>
            <p:cNvSpPr txBox="1"/>
            <p:nvPr/>
          </p:nvSpPr>
          <p:spPr>
            <a:xfrm>
              <a:off x="2437895" y="3022445"/>
              <a:ext cx="7025252" cy="62060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Avenir"/>
                <a:buNone/>
              </a:pPr>
              <a:r>
                <a:rPr lang="fr-FR" sz="2400" dirty="0">
                  <a:solidFill>
                    <a:schemeClr val="lt1"/>
                  </a:solidFill>
                  <a:latin typeface="Avenir"/>
                  <a:sym typeface="Avenir"/>
                </a:rPr>
                <a:t>CONCLUSION </a:t>
              </a:r>
              <a:endParaRPr dirty="0"/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7668515" y="481600"/>
              <a:ext cx="428496" cy="428496"/>
            </a:xfrm>
            <a:prstGeom prst="downArrow">
              <a:avLst>
                <a:gd name="adj1" fmla="val 55000"/>
                <a:gd name="adj2" fmla="val 45000"/>
              </a:avLst>
            </a:prstGeom>
            <a:solidFill>
              <a:srgbClr val="E1DAD9">
                <a:alpha val="89803"/>
              </a:srgbClr>
            </a:solidFill>
            <a:ln w="12700" cap="flat" cmpd="sng">
              <a:solidFill>
                <a:srgbClr val="E1DAD9">
                  <a:alpha val="89803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2"/>
            <p:cNvSpPr txBox="1"/>
            <p:nvPr/>
          </p:nvSpPr>
          <p:spPr>
            <a:xfrm>
              <a:off x="7764927" y="481600"/>
              <a:ext cx="235672" cy="32244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4125" tIns="24125" rIns="24125" bIns="241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900"/>
                <a:buFont typeface="Avenir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8273162" y="1232385"/>
              <a:ext cx="428496" cy="428496"/>
            </a:xfrm>
            <a:prstGeom prst="downArrow">
              <a:avLst>
                <a:gd name="adj1" fmla="val 55000"/>
                <a:gd name="adj2" fmla="val 45000"/>
              </a:avLst>
            </a:prstGeom>
            <a:solidFill>
              <a:srgbClr val="DCDDD3">
                <a:alpha val="89803"/>
              </a:srgbClr>
            </a:solidFill>
            <a:ln w="12700" cap="flat" cmpd="sng">
              <a:solidFill>
                <a:srgbClr val="DCDDD3">
                  <a:alpha val="89803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2"/>
            <p:cNvSpPr txBox="1"/>
            <p:nvPr/>
          </p:nvSpPr>
          <p:spPr>
            <a:xfrm>
              <a:off x="8369574" y="1232385"/>
              <a:ext cx="235672" cy="32244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4125" tIns="24125" rIns="24125" bIns="241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900"/>
                <a:buFont typeface="Avenir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8877809" y="1972182"/>
              <a:ext cx="428496" cy="428496"/>
            </a:xfrm>
            <a:prstGeom prst="downArrow">
              <a:avLst>
                <a:gd name="adj1" fmla="val 55000"/>
                <a:gd name="adj2" fmla="val 45000"/>
              </a:avLst>
            </a:prstGeom>
            <a:solidFill>
              <a:srgbClr val="D0DACF">
                <a:alpha val="89803"/>
              </a:srgbClr>
            </a:solidFill>
            <a:ln w="12700" cap="flat" cmpd="sng">
              <a:solidFill>
                <a:srgbClr val="D0DACF">
                  <a:alpha val="89803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2"/>
            <p:cNvSpPr txBox="1"/>
            <p:nvPr/>
          </p:nvSpPr>
          <p:spPr>
            <a:xfrm>
              <a:off x="8974221" y="1972182"/>
              <a:ext cx="235672" cy="32244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4125" tIns="24125" rIns="24125" bIns="241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900"/>
                <a:buFont typeface="Avenir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9482456" y="2730291"/>
              <a:ext cx="428496" cy="428496"/>
            </a:xfrm>
            <a:prstGeom prst="downArrow">
              <a:avLst>
                <a:gd name="adj1" fmla="val 55000"/>
                <a:gd name="adj2" fmla="val 45000"/>
              </a:avLst>
            </a:prstGeom>
            <a:solidFill>
              <a:srgbClr val="CAD6D4">
                <a:alpha val="89803"/>
              </a:srgbClr>
            </a:solidFill>
            <a:ln w="12700" cap="flat" cmpd="sng">
              <a:solidFill>
                <a:srgbClr val="CAD6D4">
                  <a:alpha val="89803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2"/>
            <p:cNvSpPr txBox="1"/>
            <p:nvPr/>
          </p:nvSpPr>
          <p:spPr>
            <a:xfrm>
              <a:off x="9578868" y="2730291"/>
              <a:ext cx="235672" cy="32244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4125" tIns="24125" rIns="24125" bIns="241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900"/>
                <a:buFont typeface="Avenir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</p:spTree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0" i="0" u="none" strike="noStrike" cap="none" dirty="0">
                <a:solidFill>
                  <a:srgbClr val="595959"/>
                </a:solidFill>
                <a:latin typeface="Avenir"/>
                <a:ea typeface="Avenir"/>
                <a:cs typeface="Avenir"/>
                <a:sym typeface="Avenir"/>
              </a:rPr>
              <a:t>  </a:t>
            </a:r>
          </a:p>
        </p:txBody>
      </p:sp>
      <p:sp>
        <p:nvSpPr>
          <p:cNvPr id="101" name="Google Shape;101;p2"/>
          <p:cNvSpPr/>
          <p:nvPr/>
        </p:nvSpPr>
        <p:spPr>
          <a:xfrm>
            <a:off x="3048" y="0"/>
            <a:ext cx="12188952" cy="178556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02" name="Google Shape;102;p2"/>
          <p:cNvSpPr txBox="1">
            <a:spLocks noGrp="1"/>
          </p:cNvSpPr>
          <p:nvPr>
            <p:ph type="title"/>
          </p:nvPr>
        </p:nvSpPr>
        <p:spPr>
          <a:xfrm>
            <a:off x="641872" y="-176682"/>
            <a:ext cx="10908256" cy="1632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>
              <a:buSzPts val="4400"/>
            </a:pPr>
            <a:r>
              <a:rPr lang="fr-FR" sz="4400" i="0" u="none" strike="noStrike" cap="none" dirty="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CARTE AUTONOME, PARTIE ACQUISITION ET AFFICHARGE DE LA TRAME AFNOR </a:t>
            </a:r>
            <a:endParaRPr lang="en-US" dirty="0"/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48DB8BFC-3C50-E2CB-C466-E269E0C9231E}"/>
              </a:ext>
            </a:extLst>
          </p:cNvPr>
          <p:cNvCxnSpPr/>
          <p:nvPr/>
        </p:nvCxnSpPr>
        <p:spPr>
          <a:xfrm>
            <a:off x="-3048" y="1360380"/>
            <a:ext cx="121920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ZoneTexte 1">
            <a:extLst>
              <a:ext uri="{FF2B5EF4-FFF2-40B4-BE49-F238E27FC236}">
                <a16:creationId xmlns:a16="http://schemas.microsoft.com/office/drawing/2014/main" id="{772AFF81-3F41-739B-3598-0267CDB5FD95}"/>
              </a:ext>
            </a:extLst>
          </p:cNvPr>
          <p:cNvSpPr txBox="1"/>
          <p:nvPr/>
        </p:nvSpPr>
        <p:spPr>
          <a:xfrm>
            <a:off x="-6096" y="1288565"/>
            <a:ext cx="12198096" cy="496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fr-FR" sz="2000" dirty="0">
                <a:solidFill>
                  <a:schemeClr val="bg1"/>
                </a:solidFill>
              </a:rPr>
              <a:t>- Traitement analogique de la trame (Redressement et filtrage contrôlé)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9D9EB97D-01C4-50E4-B56C-E9716DDCBAAD}"/>
              </a:ext>
            </a:extLst>
          </p:cNvPr>
          <p:cNvSpPr txBox="1"/>
          <p:nvPr/>
        </p:nvSpPr>
        <p:spPr>
          <a:xfrm>
            <a:off x="4196325" y="2848475"/>
            <a:ext cx="16471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rgbClr val="1F1F1F"/>
                </a:solidFill>
                <a:latin typeface="+mn-lt"/>
              </a:rPr>
              <a:t>Optocoupleur</a:t>
            </a:r>
            <a:r>
              <a:rPr lang="fr-FR" sz="1600" dirty="0">
                <a:solidFill>
                  <a:srgbClr val="1F1F1F"/>
                </a:solidFill>
                <a:latin typeface="+mn-lt"/>
              </a:rPr>
              <a:t> </a:t>
            </a:r>
            <a:endParaRPr lang="fr-FR" sz="1600" dirty="0">
              <a:latin typeface="+mn-lt"/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23818A8C-DC04-66B7-7345-CC26ED11574D}"/>
              </a:ext>
            </a:extLst>
          </p:cNvPr>
          <p:cNvSpPr txBox="1"/>
          <p:nvPr/>
        </p:nvSpPr>
        <p:spPr>
          <a:xfrm>
            <a:off x="8742199" y="4459561"/>
            <a:ext cx="16471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rgbClr val="1F1F1F"/>
                </a:solidFill>
                <a:latin typeface="+mn-lt"/>
              </a:rPr>
              <a:t>Transistor</a:t>
            </a:r>
            <a:r>
              <a:rPr lang="fr-FR" sz="1600" dirty="0">
                <a:solidFill>
                  <a:srgbClr val="1F1F1F"/>
                </a:solidFill>
                <a:latin typeface="+mn-lt"/>
              </a:rPr>
              <a:t> </a:t>
            </a:r>
            <a:endParaRPr lang="fr-FR" sz="1600" dirty="0">
              <a:latin typeface="+mn-lt"/>
            </a:endParaRP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AA671D41-DFE2-C4A2-874B-76FC2770DB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3588293" y="164454"/>
            <a:ext cx="5009318" cy="8314652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9C62A1F5-08A0-11EC-0197-D3A4351DB9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5196" y="1804451"/>
            <a:ext cx="8695509" cy="5034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37697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0" i="0" u="none" strike="noStrike" cap="none" dirty="0">
                <a:solidFill>
                  <a:srgbClr val="595959"/>
                </a:solidFill>
                <a:latin typeface="Avenir"/>
                <a:ea typeface="Avenir"/>
                <a:cs typeface="Avenir"/>
                <a:sym typeface="Avenir"/>
              </a:rPr>
              <a:t>  </a:t>
            </a:r>
          </a:p>
        </p:txBody>
      </p:sp>
      <p:sp>
        <p:nvSpPr>
          <p:cNvPr id="101" name="Google Shape;101;p2"/>
          <p:cNvSpPr/>
          <p:nvPr/>
        </p:nvSpPr>
        <p:spPr>
          <a:xfrm>
            <a:off x="3048" y="0"/>
            <a:ext cx="12188952" cy="178556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02" name="Google Shape;102;p2"/>
          <p:cNvSpPr txBox="1">
            <a:spLocks noGrp="1"/>
          </p:cNvSpPr>
          <p:nvPr>
            <p:ph type="title"/>
          </p:nvPr>
        </p:nvSpPr>
        <p:spPr>
          <a:xfrm>
            <a:off x="641872" y="-176682"/>
            <a:ext cx="10908256" cy="1632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>
              <a:buSzPts val="4400"/>
            </a:pPr>
            <a:r>
              <a:rPr lang="fr-FR" sz="4400" i="0" u="none" strike="noStrike" cap="none" dirty="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CARTE AUTONOME, PARTIE ACQUISITION ET AFFICHARGE DE LA TRAME AFNOR </a:t>
            </a:r>
            <a:endParaRPr lang="en-US" dirty="0"/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48DB8BFC-3C50-E2CB-C466-E269E0C9231E}"/>
              </a:ext>
            </a:extLst>
          </p:cNvPr>
          <p:cNvCxnSpPr/>
          <p:nvPr/>
        </p:nvCxnSpPr>
        <p:spPr>
          <a:xfrm>
            <a:off x="-3048" y="1360380"/>
            <a:ext cx="121920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ZoneTexte 1">
            <a:extLst>
              <a:ext uri="{FF2B5EF4-FFF2-40B4-BE49-F238E27FC236}">
                <a16:creationId xmlns:a16="http://schemas.microsoft.com/office/drawing/2014/main" id="{772AFF81-3F41-739B-3598-0267CDB5FD95}"/>
              </a:ext>
            </a:extLst>
          </p:cNvPr>
          <p:cNvSpPr txBox="1"/>
          <p:nvPr/>
        </p:nvSpPr>
        <p:spPr>
          <a:xfrm>
            <a:off x="-6096" y="1288565"/>
            <a:ext cx="12198096" cy="496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fr-FR" sz="2000" dirty="0">
                <a:solidFill>
                  <a:schemeClr val="bg1"/>
                </a:solidFill>
              </a:rPr>
              <a:t>- Traitement analogique de la trame (Soudure)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7D5E9599-D3B4-1E67-C55F-E9173C47C5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3353722" y="892780"/>
            <a:ext cx="49968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98077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0" i="0" u="none" strike="noStrike" cap="none" dirty="0">
                <a:solidFill>
                  <a:srgbClr val="595959"/>
                </a:solidFill>
                <a:latin typeface="Avenir"/>
                <a:ea typeface="Avenir"/>
                <a:cs typeface="Avenir"/>
                <a:sym typeface="Avenir"/>
              </a:rPr>
              <a:t>  </a:t>
            </a:r>
          </a:p>
        </p:txBody>
      </p:sp>
      <p:sp>
        <p:nvSpPr>
          <p:cNvPr id="101" name="Google Shape;101;p2"/>
          <p:cNvSpPr/>
          <p:nvPr/>
        </p:nvSpPr>
        <p:spPr>
          <a:xfrm>
            <a:off x="3048" y="0"/>
            <a:ext cx="12188952" cy="178556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02" name="Google Shape;102;p2"/>
          <p:cNvSpPr txBox="1">
            <a:spLocks noGrp="1"/>
          </p:cNvSpPr>
          <p:nvPr>
            <p:ph type="title"/>
          </p:nvPr>
        </p:nvSpPr>
        <p:spPr>
          <a:xfrm>
            <a:off x="641872" y="-176682"/>
            <a:ext cx="10908256" cy="1632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>
              <a:buSzPts val="4400"/>
            </a:pPr>
            <a:r>
              <a:rPr lang="fr-FR" sz="4400" i="0" u="none" strike="noStrike" cap="none" dirty="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CARTE AUTONOME, PARTIE ACQUISITION ET AFFICHARGE DE LA TRAME AFNOR </a:t>
            </a:r>
            <a:endParaRPr lang="en-US" dirty="0"/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48DB8BFC-3C50-E2CB-C466-E269E0C9231E}"/>
              </a:ext>
            </a:extLst>
          </p:cNvPr>
          <p:cNvCxnSpPr/>
          <p:nvPr/>
        </p:nvCxnSpPr>
        <p:spPr>
          <a:xfrm>
            <a:off x="-3048" y="1360380"/>
            <a:ext cx="121920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ZoneTexte 1">
            <a:extLst>
              <a:ext uri="{FF2B5EF4-FFF2-40B4-BE49-F238E27FC236}">
                <a16:creationId xmlns:a16="http://schemas.microsoft.com/office/drawing/2014/main" id="{772AFF81-3F41-739B-3598-0267CDB5FD95}"/>
              </a:ext>
            </a:extLst>
          </p:cNvPr>
          <p:cNvSpPr txBox="1"/>
          <p:nvPr/>
        </p:nvSpPr>
        <p:spPr>
          <a:xfrm>
            <a:off x="-6096" y="1288565"/>
            <a:ext cx="12198096" cy="496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fr-FR" sz="2000" dirty="0">
                <a:solidFill>
                  <a:schemeClr val="bg1"/>
                </a:solidFill>
              </a:rPr>
              <a:t>- Traitement numérique de la trame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5FC59E7-A9CB-4641-07F1-10225A1A49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2575" y="1962243"/>
            <a:ext cx="9300754" cy="4615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260380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0" i="0" u="none" strike="noStrike" cap="none" dirty="0">
                <a:solidFill>
                  <a:srgbClr val="595959"/>
                </a:solidFill>
                <a:latin typeface="Avenir"/>
                <a:ea typeface="Avenir"/>
                <a:cs typeface="Avenir"/>
                <a:sym typeface="Avenir"/>
              </a:rPr>
              <a:t>  </a:t>
            </a:r>
          </a:p>
        </p:txBody>
      </p:sp>
      <p:sp>
        <p:nvSpPr>
          <p:cNvPr id="101" name="Google Shape;101;p2"/>
          <p:cNvSpPr/>
          <p:nvPr/>
        </p:nvSpPr>
        <p:spPr>
          <a:xfrm>
            <a:off x="3048" y="0"/>
            <a:ext cx="12188952" cy="178556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02" name="Google Shape;102;p2"/>
          <p:cNvSpPr txBox="1">
            <a:spLocks noGrp="1"/>
          </p:cNvSpPr>
          <p:nvPr>
            <p:ph type="title"/>
          </p:nvPr>
        </p:nvSpPr>
        <p:spPr>
          <a:xfrm>
            <a:off x="641872" y="-176682"/>
            <a:ext cx="10908256" cy="1632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>
              <a:buSzPts val="4400"/>
            </a:pPr>
            <a:r>
              <a:rPr lang="fr-FR" sz="4400" i="0" u="none" strike="noStrike" cap="none" dirty="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CARTE AUTONOME, PARTIE ACQUISITION ET AFFICHARGE DE LA TRAME AFNOR </a:t>
            </a:r>
            <a:endParaRPr lang="en-US" dirty="0"/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48DB8BFC-3C50-E2CB-C466-E269E0C9231E}"/>
              </a:ext>
            </a:extLst>
          </p:cNvPr>
          <p:cNvCxnSpPr/>
          <p:nvPr/>
        </p:nvCxnSpPr>
        <p:spPr>
          <a:xfrm>
            <a:off x="-3048" y="1360380"/>
            <a:ext cx="121920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ZoneTexte 1">
            <a:extLst>
              <a:ext uri="{FF2B5EF4-FFF2-40B4-BE49-F238E27FC236}">
                <a16:creationId xmlns:a16="http://schemas.microsoft.com/office/drawing/2014/main" id="{772AFF81-3F41-739B-3598-0267CDB5FD95}"/>
              </a:ext>
            </a:extLst>
          </p:cNvPr>
          <p:cNvSpPr txBox="1"/>
          <p:nvPr/>
        </p:nvSpPr>
        <p:spPr>
          <a:xfrm>
            <a:off x="-6096" y="1288565"/>
            <a:ext cx="12198096" cy="496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fr-FR" sz="2000" dirty="0">
                <a:solidFill>
                  <a:schemeClr val="bg1"/>
                </a:solidFill>
              </a:rPr>
              <a:t>- Traitement numérique de la trame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0FA33D81-02AC-8967-2AF9-5BE098CD50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521" y="2381796"/>
            <a:ext cx="11480862" cy="355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022756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0" i="0" u="none" strike="noStrike" cap="none" dirty="0">
                <a:solidFill>
                  <a:srgbClr val="595959"/>
                </a:solidFill>
                <a:latin typeface="Avenir"/>
                <a:ea typeface="Avenir"/>
                <a:cs typeface="Avenir"/>
                <a:sym typeface="Avenir"/>
              </a:rPr>
              <a:t>  </a:t>
            </a:r>
          </a:p>
        </p:txBody>
      </p:sp>
      <p:sp>
        <p:nvSpPr>
          <p:cNvPr id="101" name="Google Shape;101;p2"/>
          <p:cNvSpPr/>
          <p:nvPr/>
        </p:nvSpPr>
        <p:spPr>
          <a:xfrm>
            <a:off x="3048" y="0"/>
            <a:ext cx="12188952" cy="178556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02" name="Google Shape;102;p2"/>
          <p:cNvSpPr txBox="1">
            <a:spLocks noGrp="1"/>
          </p:cNvSpPr>
          <p:nvPr>
            <p:ph type="title"/>
          </p:nvPr>
        </p:nvSpPr>
        <p:spPr>
          <a:xfrm>
            <a:off x="641872" y="-176682"/>
            <a:ext cx="10908256" cy="1632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>
              <a:buSzPts val="4400"/>
            </a:pPr>
            <a:r>
              <a:rPr lang="fr-FR" sz="4400" i="0" u="none" strike="noStrike" cap="none" dirty="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CARTE AUTONOME, PARTIE ACQUISITION ET AFFICHARGE DE LA TRAME AFNOR </a:t>
            </a:r>
            <a:endParaRPr lang="en-US" dirty="0"/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48DB8BFC-3C50-E2CB-C466-E269E0C9231E}"/>
              </a:ext>
            </a:extLst>
          </p:cNvPr>
          <p:cNvCxnSpPr/>
          <p:nvPr/>
        </p:nvCxnSpPr>
        <p:spPr>
          <a:xfrm>
            <a:off x="-3048" y="1360380"/>
            <a:ext cx="121920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ZoneTexte 1">
            <a:extLst>
              <a:ext uri="{FF2B5EF4-FFF2-40B4-BE49-F238E27FC236}">
                <a16:creationId xmlns:a16="http://schemas.microsoft.com/office/drawing/2014/main" id="{772AFF81-3F41-739B-3598-0267CDB5FD95}"/>
              </a:ext>
            </a:extLst>
          </p:cNvPr>
          <p:cNvSpPr txBox="1"/>
          <p:nvPr/>
        </p:nvSpPr>
        <p:spPr>
          <a:xfrm>
            <a:off x="-6096" y="1288565"/>
            <a:ext cx="12198096" cy="496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fr-FR" sz="2000" dirty="0">
                <a:solidFill>
                  <a:schemeClr val="bg1"/>
                </a:solidFill>
              </a:rPr>
              <a:t>- Traitement numérique de la trame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987C635A-1CF5-38C3-5CD0-404D2D9067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771" y="1894186"/>
            <a:ext cx="10618362" cy="486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190328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0" i="0" u="none" strike="noStrike" cap="none" dirty="0">
                <a:solidFill>
                  <a:srgbClr val="595959"/>
                </a:solidFill>
                <a:latin typeface="Avenir"/>
                <a:ea typeface="Avenir"/>
                <a:cs typeface="Avenir"/>
                <a:sym typeface="Avenir"/>
              </a:rPr>
              <a:t>  </a:t>
            </a:r>
          </a:p>
        </p:txBody>
      </p:sp>
      <p:sp>
        <p:nvSpPr>
          <p:cNvPr id="101" name="Google Shape;101;p2"/>
          <p:cNvSpPr/>
          <p:nvPr/>
        </p:nvSpPr>
        <p:spPr>
          <a:xfrm>
            <a:off x="3048" y="0"/>
            <a:ext cx="12188952" cy="178556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02" name="Google Shape;102;p2"/>
          <p:cNvSpPr txBox="1">
            <a:spLocks noGrp="1"/>
          </p:cNvSpPr>
          <p:nvPr>
            <p:ph type="title"/>
          </p:nvPr>
        </p:nvSpPr>
        <p:spPr>
          <a:xfrm>
            <a:off x="641872" y="-176682"/>
            <a:ext cx="10908256" cy="1632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>
              <a:buSzPts val="4400"/>
            </a:pPr>
            <a:r>
              <a:rPr lang="fr-FR" sz="4400" i="0" u="none" strike="noStrike" cap="none" dirty="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CARTE AUTONOME, PARTIE ACQUISITION ET AFFICHARGE DE LA TRAME AFNOR </a:t>
            </a:r>
            <a:endParaRPr lang="en-US" dirty="0"/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48DB8BFC-3C50-E2CB-C466-E269E0C9231E}"/>
              </a:ext>
            </a:extLst>
          </p:cNvPr>
          <p:cNvCxnSpPr/>
          <p:nvPr/>
        </p:nvCxnSpPr>
        <p:spPr>
          <a:xfrm>
            <a:off x="-3048" y="1360380"/>
            <a:ext cx="121920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ZoneTexte 1">
            <a:extLst>
              <a:ext uri="{FF2B5EF4-FFF2-40B4-BE49-F238E27FC236}">
                <a16:creationId xmlns:a16="http://schemas.microsoft.com/office/drawing/2014/main" id="{772AFF81-3F41-739B-3598-0267CDB5FD95}"/>
              </a:ext>
            </a:extLst>
          </p:cNvPr>
          <p:cNvSpPr txBox="1"/>
          <p:nvPr/>
        </p:nvSpPr>
        <p:spPr>
          <a:xfrm>
            <a:off x="-6096" y="1288565"/>
            <a:ext cx="12198096" cy="496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fr-FR" sz="2000" dirty="0">
                <a:solidFill>
                  <a:schemeClr val="bg1"/>
                </a:solidFill>
              </a:rPr>
              <a:t>- Traitement numérique de la trame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B6E5EEA7-E328-4317-70D2-CDBDFA7202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832" y="1857376"/>
            <a:ext cx="2991267" cy="1571844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47652BAA-4B4D-5D30-A6C2-68C7E21998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784" y="3405332"/>
            <a:ext cx="2781688" cy="1667108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018F241B-1FC7-854C-D0ED-B8E35149A2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239" y="5113431"/>
            <a:ext cx="3219899" cy="1686160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EE9CBB6C-6EDC-7A0A-5402-4EAF4ADA813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2802" b="12296"/>
          <a:stretch/>
        </p:blipFill>
        <p:spPr>
          <a:xfrm>
            <a:off x="4294904" y="3074126"/>
            <a:ext cx="7080616" cy="2618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873225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0" i="0" u="none" strike="noStrike" cap="none" dirty="0">
                <a:solidFill>
                  <a:srgbClr val="595959"/>
                </a:solidFill>
                <a:latin typeface="Avenir"/>
                <a:ea typeface="Avenir"/>
                <a:cs typeface="Avenir"/>
                <a:sym typeface="Avenir"/>
              </a:rPr>
              <a:t>  </a:t>
            </a:r>
          </a:p>
        </p:txBody>
      </p:sp>
      <p:sp>
        <p:nvSpPr>
          <p:cNvPr id="101" name="Google Shape;101;p2"/>
          <p:cNvSpPr/>
          <p:nvPr/>
        </p:nvSpPr>
        <p:spPr>
          <a:xfrm>
            <a:off x="3048" y="0"/>
            <a:ext cx="12188952" cy="178556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02" name="Google Shape;102;p2"/>
          <p:cNvSpPr txBox="1">
            <a:spLocks noGrp="1"/>
          </p:cNvSpPr>
          <p:nvPr>
            <p:ph type="title"/>
          </p:nvPr>
        </p:nvSpPr>
        <p:spPr>
          <a:xfrm>
            <a:off x="641872" y="-176682"/>
            <a:ext cx="10908256" cy="1632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>
              <a:buSzPts val="4400"/>
            </a:pPr>
            <a:r>
              <a:rPr lang="fr-FR" sz="4400" i="0" u="none" strike="noStrike" cap="none" dirty="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CARTE AUTONOME, PARTIE ACQUISITION ET AFFICHARGE DE LA TRAME AFNOR </a:t>
            </a:r>
            <a:endParaRPr lang="en-US" dirty="0"/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48DB8BFC-3C50-E2CB-C466-E269E0C9231E}"/>
              </a:ext>
            </a:extLst>
          </p:cNvPr>
          <p:cNvCxnSpPr/>
          <p:nvPr/>
        </p:nvCxnSpPr>
        <p:spPr>
          <a:xfrm>
            <a:off x="-3048" y="1360380"/>
            <a:ext cx="121920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ZoneTexte 1">
            <a:extLst>
              <a:ext uri="{FF2B5EF4-FFF2-40B4-BE49-F238E27FC236}">
                <a16:creationId xmlns:a16="http://schemas.microsoft.com/office/drawing/2014/main" id="{772AFF81-3F41-739B-3598-0267CDB5FD95}"/>
              </a:ext>
            </a:extLst>
          </p:cNvPr>
          <p:cNvSpPr txBox="1"/>
          <p:nvPr/>
        </p:nvSpPr>
        <p:spPr>
          <a:xfrm>
            <a:off x="-6096" y="1288565"/>
            <a:ext cx="12198096" cy="496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fr-FR" sz="2000" dirty="0">
                <a:solidFill>
                  <a:schemeClr val="bg1"/>
                </a:solidFill>
              </a:rPr>
              <a:t>- Traitement numérique de la trame 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E31A779-3ECE-E5A4-B8F5-5BF169DD1F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6608" y="1953828"/>
            <a:ext cx="4217082" cy="2208352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FFC7A1BB-0A78-BEC8-47F9-D5F8554DF6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311" y="1932806"/>
            <a:ext cx="3978390" cy="2090554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AAF825C4-9207-242D-B258-050697E0B6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03592" y="1962243"/>
            <a:ext cx="3577754" cy="2144202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D0379199-18DF-BF38-54CB-9D80A9E648FB}"/>
              </a:ext>
            </a:extLst>
          </p:cNvPr>
          <p:cNvSpPr txBox="1"/>
          <p:nvPr/>
        </p:nvSpPr>
        <p:spPr>
          <a:xfrm>
            <a:off x="148310" y="4258491"/>
            <a:ext cx="241201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8 bits : 1 0 1 0 0   1    1    0</a:t>
            </a:r>
          </a:p>
          <a:p>
            <a:endParaRPr lang="fr-FR" dirty="0"/>
          </a:p>
          <a:p>
            <a:r>
              <a:rPr lang="fr-FR" dirty="0"/>
              <a:t>            1 2 4 8 x  10  20  40</a:t>
            </a:r>
          </a:p>
          <a:p>
            <a:endParaRPr lang="fr-FR" dirty="0"/>
          </a:p>
          <a:p>
            <a:r>
              <a:rPr lang="fr-FR" dirty="0"/>
              <a:t>         = 1 + 4      +10+20</a:t>
            </a:r>
          </a:p>
          <a:p>
            <a:endParaRPr lang="fr-FR" dirty="0"/>
          </a:p>
          <a:p>
            <a:r>
              <a:rPr lang="fr-FR" dirty="0"/>
              <a:t>         = 35 Secondes 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A1B7795A-DB56-CD28-4667-4FC800BF56E4}"/>
              </a:ext>
            </a:extLst>
          </p:cNvPr>
          <p:cNvSpPr txBox="1"/>
          <p:nvPr/>
        </p:nvSpPr>
        <p:spPr>
          <a:xfrm>
            <a:off x="3996072" y="4283127"/>
            <a:ext cx="2866282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9 bits : 0 1 0 0 0   1    0     0     0</a:t>
            </a:r>
          </a:p>
          <a:p>
            <a:endParaRPr lang="fr-FR" dirty="0"/>
          </a:p>
          <a:p>
            <a:r>
              <a:rPr lang="fr-FR" dirty="0"/>
              <a:t>            1 2 4 8 x  10   20   40   x</a:t>
            </a:r>
          </a:p>
          <a:p>
            <a:endParaRPr lang="fr-FR" dirty="0"/>
          </a:p>
          <a:p>
            <a:r>
              <a:rPr lang="fr-FR" dirty="0"/>
              <a:t>         =    2        + 10 </a:t>
            </a:r>
          </a:p>
          <a:p>
            <a:endParaRPr lang="fr-FR" dirty="0"/>
          </a:p>
          <a:p>
            <a:r>
              <a:rPr lang="fr-FR" dirty="0"/>
              <a:t>         = 12 Minutes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312E0111-2702-38E9-FA00-A7ACD09CA890}"/>
              </a:ext>
            </a:extLst>
          </p:cNvPr>
          <p:cNvSpPr txBox="1"/>
          <p:nvPr/>
        </p:nvSpPr>
        <p:spPr>
          <a:xfrm>
            <a:off x="7891053" y="4258491"/>
            <a:ext cx="2866282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9 bits : 0 0 0 0 0   0    1     0   0</a:t>
            </a:r>
          </a:p>
          <a:p>
            <a:endParaRPr lang="fr-FR" dirty="0"/>
          </a:p>
          <a:p>
            <a:r>
              <a:rPr lang="fr-FR" dirty="0"/>
              <a:t>            1 2 4 8 x  10  20    x   x</a:t>
            </a:r>
          </a:p>
          <a:p>
            <a:endParaRPr lang="fr-FR" dirty="0"/>
          </a:p>
          <a:p>
            <a:r>
              <a:rPr lang="fr-FR" dirty="0"/>
              <a:t>         =                       20</a:t>
            </a:r>
          </a:p>
          <a:p>
            <a:endParaRPr lang="fr-FR" dirty="0"/>
          </a:p>
          <a:p>
            <a:r>
              <a:rPr lang="fr-FR" dirty="0"/>
              <a:t>         = 20 Heures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009156AD-D3FA-A959-A5E0-F228473EA095}"/>
              </a:ext>
            </a:extLst>
          </p:cNvPr>
          <p:cNvSpPr txBox="1"/>
          <p:nvPr/>
        </p:nvSpPr>
        <p:spPr>
          <a:xfrm>
            <a:off x="4328831" y="6233285"/>
            <a:ext cx="31272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Trame : 20h ; 12min; 35secondes</a:t>
            </a:r>
          </a:p>
        </p:txBody>
      </p:sp>
    </p:spTree>
    <p:extLst>
      <p:ext uri="{BB962C8B-B14F-4D97-AF65-F5344CB8AC3E}">
        <p14:creationId xmlns:p14="http://schemas.microsoft.com/office/powerpoint/2010/main" val="2076843198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0" i="0" u="none" strike="noStrike" cap="none" dirty="0">
                <a:solidFill>
                  <a:srgbClr val="595959"/>
                </a:solidFill>
                <a:latin typeface="Avenir"/>
                <a:ea typeface="Avenir"/>
                <a:cs typeface="Avenir"/>
                <a:sym typeface="Avenir"/>
              </a:rPr>
              <a:t>  </a:t>
            </a:r>
          </a:p>
        </p:txBody>
      </p:sp>
      <p:sp>
        <p:nvSpPr>
          <p:cNvPr id="101" name="Google Shape;101;p2"/>
          <p:cNvSpPr/>
          <p:nvPr/>
        </p:nvSpPr>
        <p:spPr>
          <a:xfrm>
            <a:off x="3048" y="0"/>
            <a:ext cx="12188952" cy="178556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02" name="Google Shape;102;p2"/>
          <p:cNvSpPr txBox="1">
            <a:spLocks noGrp="1"/>
          </p:cNvSpPr>
          <p:nvPr>
            <p:ph type="title"/>
          </p:nvPr>
        </p:nvSpPr>
        <p:spPr>
          <a:xfrm>
            <a:off x="641872" y="-176682"/>
            <a:ext cx="10908256" cy="1632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>
              <a:buSzPts val="4400"/>
            </a:pPr>
            <a:r>
              <a:rPr lang="fr-FR" sz="4400" i="0" u="none" strike="noStrike" cap="none" dirty="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CARTE AUTONOME, PARTIE ACQUISITION ET AFFICHARGE DE LA TRAME AFNOR </a:t>
            </a:r>
            <a:endParaRPr lang="en-US" dirty="0"/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48DB8BFC-3C50-E2CB-C466-E269E0C9231E}"/>
              </a:ext>
            </a:extLst>
          </p:cNvPr>
          <p:cNvCxnSpPr/>
          <p:nvPr/>
        </p:nvCxnSpPr>
        <p:spPr>
          <a:xfrm>
            <a:off x="-3048" y="1360380"/>
            <a:ext cx="121920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ZoneTexte 1">
            <a:extLst>
              <a:ext uri="{FF2B5EF4-FFF2-40B4-BE49-F238E27FC236}">
                <a16:creationId xmlns:a16="http://schemas.microsoft.com/office/drawing/2014/main" id="{772AFF81-3F41-739B-3598-0267CDB5FD95}"/>
              </a:ext>
            </a:extLst>
          </p:cNvPr>
          <p:cNvSpPr txBox="1"/>
          <p:nvPr/>
        </p:nvSpPr>
        <p:spPr>
          <a:xfrm>
            <a:off x="-6096" y="1288565"/>
            <a:ext cx="12198096" cy="496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fr-FR" sz="2000" dirty="0">
                <a:solidFill>
                  <a:schemeClr val="bg1"/>
                </a:solidFill>
              </a:rPr>
              <a:t>- Traitement numérique de la trame</a:t>
            </a:r>
          </a:p>
        </p:txBody>
      </p:sp>
    </p:spTree>
    <p:extLst>
      <p:ext uri="{BB962C8B-B14F-4D97-AF65-F5344CB8AC3E}">
        <p14:creationId xmlns:p14="http://schemas.microsoft.com/office/powerpoint/2010/main" val="2298332389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0" i="0" u="none" strike="noStrike" cap="none" dirty="0">
                <a:solidFill>
                  <a:srgbClr val="595959"/>
                </a:solidFill>
                <a:latin typeface="Avenir"/>
                <a:ea typeface="Avenir"/>
                <a:cs typeface="Avenir"/>
                <a:sym typeface="Avenir"/>
              </a:rPr>
              <a:t>  </a:t>
            </a:r>
          </a:p>
        </p:txBody>
      </p:sp>
      <p:sp>
        <p:nvSpPr>
          <p:cNvPr id="101" name="Google Shape;101;p2"/>
          <p:cNvSpPr/>
          <p:nvPr/>
        </p:nvSpPr>
        <p:spPr>
          <a:xfrm>
            <a:off x="3048" y="0"/>
            <a:ext cx="12188952" cy="178556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02" name="Google Shape;102;p2"/>
          <p:cNvSpPr txBox="1">
            <a:spLocks noGrp="1"/>
          </p:cNvSpPr>
          <p:nvPr>
            <p:ph type="title"/>
          </p:nvPr>
        </p:nvSpPr>
        <p:spPr>
          <a:xfrm>
            <a:off x="1194393" y="-95794"/>
            <a:ext cx="9797117" cy="1632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>
              <a:buSzPts val="4400"/>
            </a:pPr>
            <a:r>
              <a:rPr lang="fr-FR" sz="4400" i="0" u="none" strike="noStrike" cap="none" dirty="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CARTE AUTONOME</a:t>
            </a:r>
            <a:r>
              <a:rPr lang="fr-FR" dirty="0"/>
              <a:t> FONCTIONNEMENT D’ENSEMBLE</a:t>
            </a:r>
            <a:endParaRPr lang="en-US" dirty="0"/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48DB8BFC-3C50-E2CB-C466-E269E0C9231E}"/>
              </a:ext>
            </a:extLst>
          </p:cNvPr>
          <p:cNvCxnSpPr/>
          <p:nvPr/>
        </p:nvCxnSpPr>
        <p:spPr>
          <a:xfrm>
            <a:off x="-3048" y="1360380"/>
            <a:ext cx="121920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ZoneTexte 1">
            <a:extLst>
              <a:ext uri="{FF2B5EF4-FFF2-40B4-BE49-F238E27FC236}">
                <a16:creationId xmlns:a16="http://schemas.microsoft.com/office/drawing/2014/main" id="{772AFF81-3F41-739B-3598-0267CDB5FD95}"/>
              </a:ext>
            </a:extLst>
          </p:cNvPr>
          <p:cNvSpPr txBox="1"/>
          <p:nvPr/>
        </p:nvSpPr>
        <p:spPr>
          <a:xfrm>
            <a:off x="-6096" y="1288565"/>
            <a:ext cx="12198096" cy="496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fr-FR" sz="2000" dirty="0">
                <a:solidFill>
                  <a:schemeClr val="bg1"/>
                </a:solidFill>
              </a:rPr>
              <a:t>- Assemblage des global composants </a:t>
            </a:r>
          </a:p>
        </p:txBody>
      </p:sp>
    </p:spTree>
    <p:extLst>
      <p:ext uri="{BB962C8B-B14F-4D97-AF65-F5344CB8AC3E}">
        <p14:creationId xmlns:p14="http://schemas.microsoft.com/office/powerpoint/2010/main" val="330097676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0" i="0" u="none" strike="noStrike" cap="none" dirty="0">
                <a:solidFill>
                  <a:srgbClr val="595959"/>
                </a:solidFill>
                <a:latin typeface="Avenir"/>
                <a:ea typeface="Avenir"/>
                <a:cs typeface="Avenir"/>
                <a:sym typeface="Avenir"/>
              </a:rPr>
              <a:t>  </a:t>
            </a:r>
          </a:p>
        </p:txBody>
      </p:sp>
      <p:sp>
        <p:nvSpPr>
          <p:cNvPr id="101" name="Google Shape;101;p2"/>
          <p:cNvSpPr/>
          <p:nvPr/>
        </p:nvSpPr>
        <p:spPr>
          <a:xfrm>
            <a:off x="3048" y="0"/>
            <a:ext cx="12188952" cy="178556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02" name="Google Shape;102;p2"/>
          <p:cNvSpPr txBox="1">
            <a:spLocks noGrp="1"/>
          </p:cNvSpPr>
          <p:nvPr>
            <p:ph type="title"/>
          </p:nvPr>
        </p:nvSpPr>
        <p:spPr>
          <a:xfrm>
            <a:off x="1194393" y="-95794"/>
            <a:ext cx="9797117" cy="1632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>
              <a:buSzPts val="4400"/>
            </a:pPr>
            <a:r>
              <a:rPr lang="fr-FR" sz="4400" i="0" u="none" strike="noStrike" cap="none" dirty="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CARTE AUTONOME</a:t>
            </a:r>
            <a:r>
              <a:rPr lang="fr-FR" dirty="0"/>
              <a:t> FONCTIONNEMENT D’ENSEMBLE</a:t>
            </a:r>
            <a:endParaRPr lang="en-US" dirty="0"/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48DB8BFC-3C50-E2CB-C466-E269E0C9231E}"/>
              </a:ext>
            </a:extLst>
          </p:cNvPr>
          <p:cNvCxnSpPr/>
          <p:nvPr/>
        </p:nvCxnSpPr>
        <p:spPr>
          <a:xfrm>
            <a:off x="-3048" y="1360380"/>
            <a:ext cx="121920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ZoneTexte 1">
            <a:extLst>
              <a:ext uri="{FF2B5EF4-FFF2-40B4-BE49-F238E27FC236}">
                <a16:creationId xmlns:a16="http://schemas.microsoft.com/office/drawing/2014/main" id="{772AFF81-3F41-739B-3598-0267CDB5FD95}"/>
              </a:ext>
            </a:extLst>
          </p:cNvPr>
          <p:cNvSpPr txBox="1"/>
          <p:nvPr/>
        </p:nvSpPr>
        <p:spPr>
          <a:xfrm>
            <a:off x="-6096" y="1288565"/>
            <a:ext cx="12198096" cy="496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fr-FR" sz="2000" dirty="0">
                <a:solidFill>
                  <a:schemeClr val="bg1"/>
                </a:solidFill>
              </a:rPr>
              <a:t>- Programme de fonctionnement global</a:t>
            </a:r>
          </a:p>
        </p:txBody>
      </p:sp>
    </p:spTree>
    <p:extLst>
      <p:ext uri="{BB962C8B-B14F-4D97-AF65-F5344CB8AC3E}">
        <p14:creationId xmlns:p14="http://schemas.microsoft.com/office/powerpoint/2010/main" val="3061437970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6"/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595959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52" name="Google Shape;152;p6"/>
          <p:cNvSpPr/>
          <p:nvPr/>
        </p:nvSpPr>
        <p:spPr>
          <a:xfrm rot="10800000">
            <a:off x="1" y="-43982"/>
            <a:ext cx="12191999" cy="134410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53" name="Google Shape;153;p6"/>
          <p:cNvSpPr txBox="1">
            <a:spLocks noGrp="1"/>
          </p:cNvSpPr>
          <p:nvPr>
            <p:ph type="title"/>
          </p:nvPr>
        </p:nvSpPr>
        <p:spPr>
          <a:xfrm>
            <a:off x="1094391" y="-78169"/>
            <a:ext cx="10003218" cy="1600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venir"/>
              <a:buNone/>
            </a:pPr>
            <a:r>
              <a:rPr lang="fr-FR" dirty="0"/>
              <a:t>Introduction </a:t>
            </a:r>
            <a:endParaRPr dirty="0"/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36582661-2D1F-8078-C9B3-0FF4DF685C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5934" y="1312731"/>
            <a:ext cx="8116478" cy="553266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0C8FC3C-0318-6082-E8DF-F00837B67CE5}"/>
              </a:ext>
            </a:extLst>
          </p:cNvPr>
          <p:cNvSpPr/>
          <p:nvPr/>
        </p:nvSpPr>
        <p:spPr>
          <a:xfrm>
            <a:off x="2725783" y="6470469"/>
            <a:ext cx="5817326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6"/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595959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52" name="Google Shape;152;p6"/>
          <p:cNvSpPr/>
          <p:nvPr/>
        </p:nvSpPr>
        <p:spPr>
          <a:xfrm rot="10800000">
            <a:off x="1" y="-43982"/>
            <a:ext cx="12191999" cy="134410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53" name="Google Shape;153;p6"/>
          <p:cNvSpPr txBox="1">
            <a:spLocks noGrp="1"/>
          </p:cNvSpPr>
          <p:nvPr>
            <p:ph type="title"/>
          </p:nvPr>
        </p:nvSpPr>
        <p:spPr>
          <a:xfrm>
            <a:off x="1094391" y="-78169"/>
            <a:ext cx="10003218" cy="1600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venir"/>
              <a:buNone/>
            </a:pPr>
            <a:r>
              <a:rPr lang="fr-FR" dirty="0"/>
              <a:t>CONCLUSION</a:t>
            </a:r>
            <a:endParaRPr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0C8FC3C-0318-6082-E8DF-F00837B67CE5}"/>
              </a:ext>
            </a:extLst>
          </p:cNvPr>
          <p:cNvSpPr/>
          <p:nvPr/>
        </p:nvSpPr>
        <p:spPr>
          <a:xfrm>
            <a:off x="2725783" y="6470469"/>
            <a:ext cx="5817326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71957998"/>
      </p:ext>
    </p:extLst>
  </p:cSld>
  <p:clrMapOvr>
    <a:masterClrMapping/>
  </p:clrMapOvr>
  <p:transition spd="slow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31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595959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18" name="Google Shape;418;p31"/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lt2">
              <a:alpha val="6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595959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19" name="Google Shape;419;p31"/>
          <p:cNvSpPr/>
          <p:nvPr/>
        </p:nvSpPr>
        <p:spPr>
          <a:xfrm>
            <a:off x="0" y="0"/>
            <a:ext cx="12192000" cy="2225674"/>
          </a:xfrm>
          <a:prstGeom prst="rect">
            <a:avLst/>
          </a:prstGeom>
          <a:solidFill>
            <a:srgbClr val="641C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20" name="Google Shape;420;p31"/>
          <p:cNvSpPr/>
          <p:nvPr/>
        </p:nvSpPr>
        <p:spPr>
          <a:xfrm>
            <a:off x="1524" y="0"/>
            <a:ext cx="12188952" cy="222567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BDA56832-4717-1A63-8DCD-2A3CA896F9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3013" y="2312872"/>
            <a:ext cx="6942925" cy="4457930"/>
          </a:xfrm>
          <a:prstGeom prst="rect">
            <a:avLst/>
          </a:prstGeom>
        </p:spPr>
      </p:pic>
      <p:sp>
        <p:nvSpPr>
          <p:cNvPr id="4" name="Google Shape;411;p30">
            <a:extLst>
              <a:ext uri="{FF2B5EF4-FFF2-40B4-BE49-F238E27FC236}">
                <a16:creationId xmlns:a16="http://schemas.microsoft.com/office/drawing/2014/main" id="{07A92EA9-426A-531A-1E8D-04B9894CA84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98182" y="381000"/>
            <a:ext cx="10003218" cy="1600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venir"/>
              <a:buNone/>
            </a:pPr>
            <a:r>
              <a:rPr lang="fr-FR" dirty="0"/>
              <a:t>Je vous remercie  </a:t>
            </a:r>
            <a:endParaRPr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0" i="0" u="none" strike="noStrike" cap="none" dirty="0">
                <a:solidFill>
                  <a:srgbClr val="595959"/>
                </a:solidFill>
                <a:latin typeface="Avenir"/>
                <a:ea typeface="Avenir"/>
                <a:cs typeface="Avenir"/>
                <a:sym typeface="Avenir"/>
              </a:rPr>
              <a:t>  </a:t>
            </a:r>
          </a:p>
        </p:txBody>
      </p:sp>
      <p:sp>
        <p:nvSpPr>
          <p:cNvPr id="101" name="Google Shape;101;p2"/>
          <p:cNvSpPr/>
          <p:nvPr/>
        </p:nvSpPr>
        <p:spPr>
          <a:xfrm>
            <a:off x="3048" y="0"/>
            <a:ext cx="12188952" cy="178556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02" name="Google Shape;102;p2"/>
          <p:cNvSpPr txBox="1">
            <a:spLocks noGrp="1"/>
          </p:cNvSpPr>
          <p:nvPr>
            <p:ph type="title"/>
          </p:nvPr>
        </p:nvSpPr>
        <p:spPr>
          <a:xfrm>
            <a:off x="641872" y="-176682"/>
            <a:ext cx="10908256" cy="1632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>
              <a:buSzPts val="4400"/>
            </a:pPr>
            <a:r>
              <a:rPr lang="fr-FR" sz="4400" i="0" u="none" strike="noStrike" cap="none" dirty="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CARTE AUTONOME, PARTIE ACQUISITION ET AFFICHARGE DE LA TRAME AFNOR </a:t>
            </a:r>
            <a:endParaRPr lang="en-US" dirty="0"/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48DB8BFC-3C50-E2CB-C466-E269E0C9231E}"/>
              </a:ext>
            </a:extLst>
          </p:cNvPr>
          <p:cNvCxnSpPr/>
          <p:nvPr/>
        </p:nvCxnSpPr>
        <p:spPr>
          <a:xfrm>
            <a:off x="-3048" y="1360380"/>
            <a:ext cx="121920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ZoneTexte 1">
            <a:extLst>
              <a:ext uri="{FF2B5EF4-FFF2-40B4-BE49-F238E27FC236}">
                <a16:creationId xmlns:a16="http://schemas.microsoft.com/office/drawing/2014/main" id="{772AFF81-3F41-739B-3598-0267CDB5FD95}"/>
              </a:ext>
            </a:extLst>
          </p:cNvPr>
          <p:cNvSpPr txBox="1"/>
          <p:nvPr/>
        </p:nvSpPr>
        <p:spPr>
          <a:xfrm>
            <a:off x="-6096" y="1288565"/>
            <a:ext cx="12198096" cy="496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fr-FR" sz="2000" dirty="0">
                <a:solidFill>
                  <a:schemeClr val="bg1"/>
                </a:solidFill>
              </a:rPr>
              <a:t>- Traitement analogique de la trame (Redressement et filtrage contrôlé)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28D2E36A-F3B4-B7A7-891C-231EB358AE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7792" y="1994482"/>
            <a:ext cx="7418780" cy="4654597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21A6A628-14FD-AD9B-DD0B-20F78ACE9E05}"/>
              </a:ext>
            </a:extLst>
          </p:cNvPr>
          <p:cNvSpPr txBox="1"/>
          <p:nvPr/>
        </p:nvSpPr>
        <p:spPr>
          <a:xfrm>
            <a:off x="354874" y="1930378"/>
            <a:ext cx="610906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fr-FR" sz="20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R1 sert à limiter le courant passant dans l’</a:t>
            </a:r>
            <a:r>
              <a:rPr lang="fr-FR" sz="2000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opto</a:t>
            </a:r>
            <a:r>
              <a:rPr lang="fr-FR" sz="20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, plus sa valeur est basse plus le courant passant dans l’</a:t>
            </a:r>
            <a:r>
              <a:rPr lang="fr-FR" sz="2000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opto</a:t>
            </a:r>
            <a:r>
              <a:rPr lang="fr-FR" sz="20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est fort, et donc plus la sortie de l’</a:t>
            </a:r>
            <a:r>
              <a:rPr lang="fr-FR" sz="2000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opto</a:t>
            </a:r>
            <a:r>
              <a:rPr lang="fr-FR" sz="20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est “puissante” et plus le signal en sortie est “propre”.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AAD445FB-A44D-D89D-4762-D58D46E100BA}"/>
              </a:ext>
            </a:extLst>
          </p:cNvPr>
          <p:cNvSpPr txBox="1"/>
          <p:nvPr/>
        </p:nvSpPr>
        <p:spPr>
          <a:xfrm>
            <a:off x="287735" y="5798265"/>
            <a:ext cx="610906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fr-FR" sz="20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R3 permet à Q1 de ne pas être passant en absence de signal sur sa source</a:t>
            </a:r>
          </a:p>
        </p:txBody>
      </p:sp>
    </p:spTree>
    <p:extLst>
      <p:ext uri="{BB962C8B-B14F-4D97-AF65-F5344CB8AC3E}">
        <p14:creationId xmlns:p14="http://schemas.microsoft.com/office/powerpoint/2010/main" val="2186415362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6"/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595959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52" name="Google Shape;152;p6"/>
          <p:cNvSpPr/>
          <p:nvPr/>
        </p:nvSpPr>
        <p:spPr>
          <a:xfrm rot="10800000">
            <a:off x="1" y="-43982"/>
            <a:ext cx="12191999" cy="134410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8" name="Google Shape;153;p6">
            <a:extLst>
              <a:ext uri="{FF2B5EF4-FFF2-40B4-BE49-F238E27FC236}">
                <a16:creationId xmlns:a16="http://schemas.microsoft.com/office/drawing/2014/main" id="{6D3802EA-E50E-81D5-1458-982CEA73C331}"/>
              </a:ext>
            </a:extLst>
          </p:cNvPr>
          <p:cNvSpPr txBox="1">
            <a:spLocks/>
          </p:cNvSpPr>
          <p:nvPr/>
        </p:nvSpPr>
        <p:spPr>
          <a:xfrm>
            <a:off x="1094391" y="-78169"/>
            <a:ext cx="10003218" cy="1600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  <a:defRPr sz="4400" b="1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4400"/>
            </a:pPr>
            <a:r>
              <a:rPr lang="fr-FR"/>
              <a:t>Introduction </a:t>
            </a:r>
            <a:endParaRPr lang="fr-FR" dirty="0"/>
          </a:p>
        </p:txBody>
      </p:sp>
      <p:pic>
        <p:nvPicPr>
          <p:cNvPr id="27" name="Image 26">
            <a:extLst>
              <a:ext uri="{FF2B5EF4-FFF2-40B4-BE49-F238E27FC236}">
                <a16:creationId xmlns:a16="http://schemas.microsoft.com/office/drawing/2014/main" id="{1CDED7BC-DB14-C211-3C24-D5A0949C42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814" y="3338385"/>
            <a:ext cx="3535680" cy="1084428"/>
          </a:xfrm>
          <a:prstGeom prst="rect">
            <a:avLst/>
          </a:prstGeom>
        </p:spPr>
      </p:pic>
      <p:pic>
        <p:nvPicPr>
          <p:cNvPr id="29" name="Image 28">
            <a:extLst>
              <a:ext uri="{FF2B5EF4-FFF2-40B4-BE49-F238E27FC236}">
                <a16:creationId xmlns:a16="http://schemas.microsoft.com/office/drawing/2014/main" id="{739F31A7-C5CA-95E0-A957-300C819C90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7952" y="1955635"/>
            <a:ext cx="1915886" cy="3849928"/>
          </a:xfrm>
          <a:prstGeom prst="rect">
            <a:avLst/>
          </a:prstGeom>
        </p:spPr>
      </p:pic>
      <p:sp>
        <p:nvSpPr>
          <p:cNvPr id="30" name="ZoneTexte 29">
            <a:extLst>
              <a:ext uri="{FF2B5EF4-FFF2-40B4-BE49-F238E27FC236}">
                <a16:creationId xmlns:a16="http://schemas.microsoft.com/office/drawing/2014/main" id="{16D1429F-DC7A-B20D-855B-2CC832D8B710}"/>
              </a:ext>
            </a:extLst>
          </p:cNvPr>
          <p:cNvSpPr txBox="1"/>
          <p:nvPr/>
        </p:nvSpPr>
        <p:spPr>
          <a:xfrm>
            <a:off x="964454" y="4653353"/>
            <a:ext cx="13237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Centre horaire 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C7234907-9D84-BCEE-FDCD-9C1BBAE9BB13}"/>
              </a:ext>
            </a:extLst>
          </p:cNvPr>
          <p:cNvSpPr txBox="1"/>
          <p:nvPr/>
        </p:nvSpPr>
        <p:spPr>
          <a:xfrm>
            <a:off x="10313838" y="4795557"/>
            <a:ext cx="13237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Horloge 2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04F7573D-049C-8135-C3D1-6B388C01C72B}"/>
              </a:ext>
            </a:extLst>
          </p:cNvPr>
          <p:cNvSpPr txBox="1"/>
          <p:nvPr/>
        </p:nvSpPr>
        <p:spPr>
          <a:xfrm>
            <a:off x="10313838" y="2996270"/>
            <a:ext cx="13237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Horloge 1</a:t>
            </a:r>
          </a:p>
        </p:txBody>
      </p:sp>
      <p:cxnSp>
        <p:nvCxnSpPr>
          <p:cNvPr id="34" name="Connecteur droit avec flèche 33">
            <a:extLst>
              <a:ext uri="{FF2B5EF4-FFF2-40B4-BE49-F238E27FC236}">
                <a16:creationId xmlns:a16="http://schemas.microsoft.com/office/drawing/2014/main" id="{835657EA-C96C-6ACA-230B-B5C87A7AA2D7}"/>
              </a:ext>
            </a:extLst>
          </p:cNvPr>
          <p:cNvCxnSpPr>
            <a:cxnSpLocks/>
            <a:stCxn id="27" idx="3"/>
          </p:cNvCxnSpPr>
          <p:nvPr/>
        </p:nvCxnSpPr>
        <p:spPr>
          <a:xfrm flipV="1">
            <a:off x="3869494" y="2996270"/>
            <a:ext cx="4418135" cy="88432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avec flèche 36">
            <a:extLst>
              <a:ext uri="{FF2B5EF4-FFF2-40B4-BE49-F238E27FC236}">
                <a16:creationId xmlns:a16="http://schemas.microsoft.com/office/drawing/2014/main" id="{CA48B494-DDAF-687E-1456-2BE9D39EE2EE}"/>
              </a:ext>
            </a:extLst>
          </p:cNvPr>
          <p:cNvCxnSpPr>
            <a:cxnSpLocks/>
          </p:cNvCxnSpPr>
          <p:nvPr/>
        </p:nvCxnSpPr>
        <p:spPr>
          <a:xfrm>
            <a:off x="3878231" y="3880599"/>
            <a:ext cx="4561166" cy="74728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ZoneTexte 39">
            <a:extLst>
              <a:ext uri="{FF2B5EF4-FFF2-40B4-BE49-F238E27FC236}">
                <a16:creationId xmlns:a16="http://schemas.microsoft.com/office/drawing/2014/main" id="{EA95B770-9EBE-DE6D-6E1F-24113BC418A2}"/>
              </a:ext>
            </a:extLst>
          </p:cNvPr>
          <p:cNvSpPr txBox="1"/>
          <p:nvPr/>
        </p:nvSpPr>
        <p:spPr>
          <a:xfrm rot="20931215">
            <a:off x="5289382" y="3204125"/>
            <a:ext cx="13237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Signal Afnor</a:t>
            </a: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95657555-5565-9F57-43D5-9FA06615CE4E}"/>
              </a:ext>
            </a:extLst>
          </p:cNvPr>
          <p:cNvSpPr txBox="1"/>
          <p:nvPr/>
        </p:nvSpPr>
        <p:spPr>
          <a:xfrm rot="568159">
            <a:off x="5297099" y="3972669"/>
            <a:ext cx="13237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Signal Afnor</a:t>
            </a:r>
          </a:p>
        </p:txBody>
      </p:sp>
      <p:sp>
        <p:nvSpPr>
          <p:cNvPr id="26" name="Signe de multiplication 25">
            <a:extLst>
              <a:ext uri="{FF2B5EF4-FFF2-40B4-BE49-F238E27FC236}">
                <a16:creationId xmlns:a16="http://schemas.microsoft.com/office/drawing/2014/main" id="{78B5499B-6E16-42DC-00AB-686C223488A4}"/>
              </a:ext>
            </a:extLst>
          </p:cNvPr>
          <p:cNvSpPr/>
          <p:nvPr/>
        </p:nvSpPr>
        <p:spPr>
          <a:xfrm>
            <a:off x="6562556" y="4070018"/>
            <a:ext cx="842617" cy="557867"/>
          </a:xfrm>
          <a:prstGeom prst="mathMultiply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Signe de multiplication 32">
            <a:extLst>
              <a:ext uri="{FF2B5EF4-FFF2-40B4-BE49-F238E27FC236}">
                <a16:creationId xmlns:a16="http://schemas.microsoft.com/office/drawing/2014/main" id="{BC7A0EC0-F9E8-0835-D79A-BB7E26FE6956}"/>
              </a:ext>
            </a:extLst>
          </p:cNvPr>
          <p:cNvSpPr/>
          <p:nvPr/>
        </p:nvSpPr>
        <p:spPr>
          <a:xfrm>
            <a:off x="6562557" y="3006724"/>
            <a:ext cx="842617" cy="557867"/>
          </a:xfrm>
          <a:prstGeom prst="mathMultiply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669AD8A-1321-DC4B-E7EC-A7EF6537C961}"/>
              </a:ext>
            </a:extLst>
          </p:cNvPr>
          <p:cNvSpPr/>
          <p:nvPr/>
        </p:nvSpPr>
        <p:spPr>
          <a:xfrm>
            <a:off x="5187398" y="4752186"/>
            <a:ext cx="1817203" cy="996128"/>
          </a:xfrm>
          <a:prstGeom prst="rect">
            <a:avLst/>
          </a:prstGeom>
          <a:solidFill>
            <a:srgbClr val="FFECAF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tx1"/>
                </a:solidFill>
              </a:rPr>
              <a:t>Boîtier autonome de mise à jour des horloges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F3B296B-7376-2D4A-1EF6-45EECFC22681}"/>
              </a:ext>
            </a:extLst>
          </p:cNvPr>
          <p:cNvSpPr/>
          <p:nvPr/>
        </p:nvSpPr>
        <p:spPr>
          <a:xfrm>
            <a:off x="5169959" y="1927424"/>
            <a:ext cx="1817203" cy="996128"/>
          </a:xfrm>
          <a:prstGeom prst="rect">
            <a:avLst/>
          </a:prstGeom>
          <a:solidFill>
            <a:srgbClr val="FFECAF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tx1"/>
                </a:solidFill>
              </a:rPr>
              <a:t>Boîtier autonome de mise à jour des horloges</a:t>
            </a:r>
          </a:p>
        </p:txBody>
      </p: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7C50EE86-FBC3-D80E-D57B-60D52BA7DD48}"/>
              </a:ext>
            </a:extLst>
          </p:cNvPr>
          <p:cNvCxnSpPr>
            <a:cxnSpLocks/>
            <a:endCxn id="3" idx="1"/>
          </p:cNvCxnSpPr>
          <p:nvPr/>
        </p:nvCxnSpPr>
        <p:spPr>
          <a:xfrm flipV="1">
            <a:off x="3886970" y="2425488"/>
            <a:ext cx="1282989" cy="145494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81B4C483-CC8D-C597-2A53-EEB15B9D33C5}"/>
              </a:ext>
            </a:extLst>
          </p:cNvPr>
          <p:cNvCxnSpPr>
            <a:cxnSpLocks/>
          </p:cNvCxnSpPr>
          <p:nvPr/>
        </p:nvCxnSpPr>
        <p:spPr>
          <a:xfrm>
            <a:off x="3886970" y="3901960"/>
            <a:ext cx="1282952" cy="129113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50530973-6771-D864-E659-5A975D5CE8D7}"/>
              </a:ext>
            </a:extLst>
          </p:cNvPr>
          <p:cNvCxnSpPr>
            <a:cxnSpLocks/>
          </p:cNvCxnSpPr>
          <p:nvPr/>
        </p:nvCxnSpPr>
        <p:spPr>
          <a:xfrm>
            <a:off x="6987258" y="2443120"/>
            <a:ext cx="1452139" cy="18622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19ADC6DB-CCDB-F017-46CE-5E5CD1A25FEB}"/>
              </a:ext>
            </a:extLst>
          </p:cNvPr>
          <p:cNvCxnSpPr>
            <a:cxnSpLocks/>
          </p:cNvCxnSpPr>
          <p:nvPr/>
        </p:nvCxnSpPr>
        <p:spPr>
          <a:xfrm flipV="1">
            <a:off x="7022077" y="5193097"/>
            <a:ext cx="1375875" cy="7858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726593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33" grpId="0" animBg="1"/>
      <p:bldP spid="2" grpId="0" animBg="1"/>
      <p:bldP spid="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6"/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595959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52" name="Google Shape;152;p6"/>
          <p:cNvSpPr/>
          <p:nvPr/>
        </p:nvSpPr>
        <p:spPr>
          <a:xfrm rot="10800000">
            <a:off x="1" y="-43982"/>
            <a:ext cx="12191999" cy="134410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53" name="Google Shape;153;p6"/>
          <p:cNvSpPr txBox="1">
            <a:spLocks noGrp="1"/>
          </p:cNvSpPr>
          <p:nvPr>
            <p:ph type="title"/>
          </p:nvPr>
        </p:nvSpPr>
        <p:spPr>
          <a:xfrm>
            <a:off x="1094391" y="-78169"/>
            <a:ext cx="10003218" cy="1600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venir"/>
              <a:buNone/>
            </a:pPr>
            <a:r>
              <a:rPr lang="en-US" dirty="0"/>
              <a:t>Modélisation : </a:t>
            </a:r>
            <a:r>
              <a:rPr lang="fr-FR" dirty="0"/>
              <a:t>Diagramme de Use Case</a:t>
            </a:r>
            <a:endParaRPr dirty="0"/>
          </a:p>
        </p:txBody>
      </p:sp>
      <p:pic>
        <p:nvPicPr>
          <p:cNvPr id="2" name="Image 1" descr="Une image contenant texte, capture d’écran, diagramme, ligne&#10;&#10;Description générée automatiquement">
            <a:extLst>
              <a:ext uri="{FF2B5EF4-FFF2-40B4-BE49-F238E27FC236}">
                <a16:creationId xmlns:a16="http://schemas.microsoft.com/office/drawing/2014/main" id="{5B67A241-8316-D29D-6D12-6B30D4A5D5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6703" y="1449683"/>
            <a:ext cx="8338594" cy="5258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589902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6"/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595959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52" name="Google Shape;152;p6"/>
          <p:cNvSpPr/>
          <p:nvPr/>
        </p:nvSpPr>
        <p:spPr>
          <a:xfrm rot="10800000">
            <a:off x="1" y="-43982"/>
            <a:ext cx="12191999" cy="134410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53" name="Google Shape;153;p6"/>
          <p:cNvSpPr txBox="1">
            <a:spLocks noGrp="1"/>
          </p:cNvSpPr>
          <p:nvPr>
            <p:ph type="title"/>
          </p:nvPr>
        </p:nvSpPr>
        <p:spPr>
          <a:xfrm>
            <a:off x="1094391" y="-78169"/>
            <a:ext cx="10003218" cy="1600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venir"/>
              <a:buNone/>
            </a:pPr>
            <a:r>
              <a:rPr lang="fr-FR" dirty="0"/>
              <a:t>Organisation</a:t>
            </a:r>
            <a:endParaRPr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50478163-F2B8-261D-7D8B-CC362946BE9C}"/>
              </a:ext>
            </a:extLst>
          </p:cNvPr>
          <p:cNvSpPr txBox="1"/>
          <p:nvPr/>
        </p:nvSpPr>
        <p:spPr>
          <a:xfrm>
            <a:off x="990600" y="1919555"/>
            <a:ext cx="10210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/>
              <a:t>Pour ce projet, la SNCF souhaite la réalisation d’un système en 2 parties, Test and Set :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EB63F74-F014-8A9C-AFCD-25A893A6EC85}"/>
              </a:ext>
            </a:extLst>
          </p:cNvPr>
          <p:cNvSpPr/>
          <p:nvPr/>
        </p:nvSpPr>
        <p:spPr>
          <a:xfrm>
            <a:off x="1473271" y="3095212"/>
            <a:ext cx="2821578" cy="135853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>
                <a:solidFill>
                  <a:schemeClr val="tx1"/>
                </a:solidFill>
              </a:rPr>
              <a:t>Partie Test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0E1A887-6866-42B2-7B3A-8D551AD4485A}"/>
              </a:ext>
            </a:extLst>
          </p:cNvPr>
          <p:cNvSpPr/>
          <p:nvPr/>
        </p:nvSpPr>
        <p:spPr>
          <a:xfrm>
            <a:off x="7900199" y="3095211"/>
            <a:ext cx="2821578" cy="135853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>
                <a:solidFill>
                  <a:schemeClr val="tx1"/>
                </a:solidFill>
              </a:rPr>
              <a:t>Partie Set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DDE2AC72-ACB0-B905-9746-71E2F8D98E06}"/>
              </a:ext>
            </a:extLst>
          </p:cNvPr>
          <p:cNvSpPr txBox="1"/>
          <p:nvPr/>
        </p:nvSpPr>
        <p:spPr>
          <a:xfrm>
            <a:off x="5665252" y="3574424"/>
            <a:ext cx="8614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/>
              <a:t>And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1B0C5662-03B4-7020-F92F-DA95CCD0E4D3}"/>
              </a:ext>
            </a:extLst>
          </p:cNvPr>
          <p:cNvSpPr txBox="1"/>
          <p:nvPr/>
        </p:nvSpPr>
        <p:spPr>
          <a:xfrm>
            <a:off x="7225288" y="5069229"/>
            <a:ext cx="417140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600" dirty="0"/>
              <a:t>Qui permet d’imposer une heure à l’aide du téléphone d’un agent.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BFF34DFD-511E-5972-71E4-5D7206CBC5F0}"/>
              </a:ext>
            </a:extLst>
          </p:cNvPr>
          <p:cNvSpPr txBox="1"/>
          <p:nvPr/>
        </p:nvSpPr>
        <p:spPr>
          <a:xfrm>
            <a:off x="798357" y="5075404"/>
            <a:ext cx="444420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dirty="0"/>
              <a:t>Qui permet de tester la réception de la liaison</a:t>
            </a:r>
          </a:p>
        </p:txBody>
      </p:sp>
    </p:spTree>
    <p:extLst>
      <p:ext uri="{BB962C8B-B14F-4D97-AF65-F5344CB8AC3E}">
        <p14:creationId xmlns:p14="http://schemas.microsoft.com/office/powerpoint/2010/main" val="55616706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  <p:bldP spid="1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6"/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595959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52" name="Google Shape;152;p6"/>
          <p:cNvSpPr/>
          <p:nvPr/>
        </p:nvSpPr>
        <p:spPr>
          <a:xfrm rot="10800000">
            <a:off x="1" y="-43982"/>
            <a:ext cx="12191999" cy="134410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53" name="Google Shape;153;p6"/>
          <p:cNvSpPr txBox="1">
            <a:spLocks noGrp="1"/>
          </p:cNvSpPr>
          <p:nvPr>
            <p:ph type="title"/>
          </p:nvPr>
        </p:nvSpPr>
        <p:spPr>
          <a:xfrm>
            <a:off x="1094391" y="-78169"/>
            <a:ext cx="10003218" cy="1600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venir"/>
              <a:buNone/>
            </a:pPr>
            <a:r>
              <a:rPr lang="en-US" dirty="0"/>
              <a:t>Modélisation : </a:t>
            </a:r>
            <a:r>
              <a:rPr lang="fr-FR" dirty="0"/>
              <a:t>Diagramme de Contexte </a:t>
            </a:r>
            <a:endParaRPr dirty="0"/>
          </a:p>
        </p:txBody>
      </p:sp>
      <p:pic>
        <p:nvPicPr>
          <p:cNvPr id="3" name="Image 2" descr="Une image contenant texte, horloge, capture d’écran, Horloge murale&#10;&#10;Description générée automatiquement">
            <a:extLst>
              <a:ext uri="{FF2B5EF4-FFF2-40B4-BE49-F238E27FC236}">
                <a16:creationId xmlns:a16="http://schemas.microsoft.com/office/drawing/2014/main" id="{59679872-8E8F-73AF-DB45-A0DCA5EAC7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1996" y="1521955"/>
            <a:ext cx="10268007" cy="5122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064444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6"/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rgbClr val="595959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52" name="Google Shape;152;p6"/>
          <p:cNvSpPr/>
          <p:nvPr/>
        </p:nvSpPr>
        <p:spPr>
          <a:xfrm rot="10800000">
            <a:off x="1" y="-43982"/>
            <a:ext cx="12191999" cy="134410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53" name="Google Shape;153;p6"/>
          <p:cNvSpPr txBox="1">
            <a:spLocks noGrp="1"/>
          </p:cNvSpPr>
          <p:nvPr>
            <p:ph type="title"/>
          </p:nvPr>
        </p:nvSpPr>
        <p:spPr>
          <a:xfrm>
            <a:off x="1094391" y="-78169"/>
            <a:ext cx="10003218" cy="1600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venir"/>
              <a:buNone/>
            </a:pPr>
            <a:r>
              <a:rPr lang="fr-FR" dirty="0"/>
              <a:t>Organisation</a:t>
            </a:r>
            <a:endParaRPr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F52BBA80-9E90-ADD9-98DF-EC5A21BF72B7}"/>
              </a:ext>
            </a:extLst>
          </p:cNvPr>
          <p:cNvSpPr txBox="1"/>
          <p:nvPr/>
        </p:nvSpPr>
        <p:spPr>
          <a:xfrm>
            <a:off x="325754" y="1699942"/>
            <a:ext cx="11692075" cy="18435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fr-FR" sz="2000" dirty="0"/>
              <a:t>Les différentes tâches sont décomposées en 3 parties :</a:t>
            </a:r>
          </a:p>
          <a:p>
            <a:pPr algn="just">
              <a:lnSpc>
                <a:spcPct val="200000"/>
              </a:lnSpc>
            </a:pPr>
            <a:r>
              <a:rPr lang="fr-FR" sz="2000" dirty="0"/>
              <a:t>-  L’acquisition de la trame en norme AFNOR sur la première carte électronique et l’affichage de ces informations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EC1F9B3F-37F0-688F-FDB5-9D5FDA86FC75}"/>
              </a:ext>
            </a:extLst>
          </p:cNvPr>
          <p:cNvSpPr txBox="1"/>
          <p:nvPr/>
        </p:nvSpPr>
        <p:spPr>
          <a:xfrm>
            <a:off x="325754" y="3587443"/>
            <a:ext cx="11692075" cy="12279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fr-FR" sz="2000" dirty="0"/>
              <a:t>-   L’envoie par une application Android l’heure à la seconde carte par </a:t>
            </a:r>
            <a:r>
              <a:rPr lang="fr-FR" sz="2000" dirty="0" err="1"/>
              <a:t>bluetooth</a:t>
            </a:r>
            <a:r>
              <a:rPr lang="fr-FR" sz="2000" dirty="0"/>
              <a:t> avec la réception de cette information sur la carte.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A291CE7A-BFD1-60AC-09D6-91E09F1C0BDC}"/>
              </a:ext>
            </a:extLst>
          </p:cNvPr>
          <p:cNvSpPr txBox="1"/>
          <p:nvPr/>
        </p:nvSpPr>
        <p:spPr>
          <a:xfrm>
            <a:off x="325754" y="4833538"/>
            <a:ext cx="11692075" cy="6124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fr-FR" sz="2000" dirty="0"/>
              <a:t>-   La génération par la seconde carte de la trame en norme AFNOR correspondant à l’heure reçue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85FEA49-CB50-1C43-0ACB-1024A0CF0024}"/>
              </a:ext>
            </a:extLst>
          </p:cNvPr>
          <p:cNvSpPr/>
          <p:nvPr/>
        </p:nvSpPr>
        <p:spPr>
          <a:xfrm>
            <a:off x="243840" y="2508069"/>
            <a:ext cx="11843657" cy="1079374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1658601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6"/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fr-FR" sz="1800" b="0" i="0" u="none" strike="noStrike" cap="none" dirty="0">
              <a:solidFill>
                <a:srgbClr val="595959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52" name="Google Shape;152;p6"/>
          <p:cNvSpPr/>
          <p:nvPr/>
        </p:nvSpPr>
        <p:spPr>
          <a:xfrm rot="10800000">
            <a:off x="1" y="-43982"/>
            <a:ext cx="12191999" cy="134410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" name="Google Shape;102;p2">
            <a:extLst>
              <a:ext uri="{FF2B5EF4-FFF2-40B4-BE49-F238E27FC236}">
                <a16:creationId xmlns:a16="http://schemas.microsoft.com/office/drawing/2014/main" id="{1D844AAC-03B1-1C33-04BC-F5BA076762A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1872" y="-176682"/>
            <a:ext cx="10908256" cy="1632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>
              <a:buSzPts val="4400"/>
            </a:pPr>
            <a:r>
              <a:rPr lang="fr-FR" sz="4400" i="0" u="none" strike="noStrike" cap="none" dirty="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CARTE AUTONOME, PARTIE ACQUISITION ET AFFICHARGE DE LA TRAME AFNOR </a:t>
            </a:r>
            <a:endParaRPr lang="en-US" dirty="0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6BFA09E6-9521-E685-00C9-236C4C8685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736" y="1300124"/>
            <a:ext cx="11710528" cy="5394960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6179514D-A68F-1238-C3AE-98A33C1799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720" y="1344107"/>
            <a:ext cx="11347616" cy="5513893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C75ED27D-5E6D-6D2D-D0DD-E28E3DAE08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7888" y="1346916"/>
            <a:ext cx="11776224" cy="5416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5529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BlockprintVTI">
  <a:themeElements>
    <a:clrScheme name="Custom 69">
      <a:dk1>
        <a:srgbClr val="000000"/>
      </a:dk1>
      <a:lt1>
        <a:srgbClr val="FFFFFF"/>
      </a:lt1>
      <a:dk2>
        <a:srgbClr val="44131A"/>
      </a:dk2>
      <a:lt2>
        <a:srgbClr val="F2ECEA"/>
      </a:lt2>
      <a:accent1>
        <a:srgbClr val="A62C52"/>
      </a:accent1>
      <a:accent2>
        <a:srgbClr val="A7928D"/>
      </a:accent2>
      <a:accent3>
        <a:srgbClr val="307C71"/>
      </a:accent3>
      <a:accent4>
        <a:srgbClr val="41575D"/>
      </a:accent4>
      <a:accent5>
        <a:srgbClr val="8FA3A3"/>
      </a:accent5>
      <a:accent6>
        <a:srgbClr val="CA8370"/>
      </a:accent6>
      <a:hlink>
        <a:srgbClr val="D13D6E"/>
      </a:hlink>
      <a:folHlink>
        <a:srgbClr val="6C9D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4261</TotalTime>
  <Words>743</Words>
  <Application>Microsoft Office PowerPoint</Application>
  <PresentationFormat>Grand écran</PresentationFormat>
  <Paragraphs>122</Paragraphs>
  <Slides>32</Slides>
  <Notes>32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32</vt:i4>
      </vt:variant>
    </vt:vector>
  </HeadingPairs>
  <TitlesOfParts>
    <vt:vector size="36" baseType="lpstr">
      <vt:lpstr>Arial</vt:lpstr>
      <vt:lpstr>Avenir</vt:lpstr>
      <vt:lpstr>Calibri</vt:lpstr>
      <vt:lpstr>BlockprintVTI</vt:lpstr>
      <vt:lpstr>Rapport de projet BTS SNEC  : Boîtier de mise à jour des horloges</vt:lpstr>
      <vt:lpstr>Sommaire :</vt:lpstr>
      <vt:lpstr>Introduction </vt:lpstr>
      <vt:lpstr>Présentation PowerPoint</vt:lpstr>
      <vt:lpstr>Modélisation : Diagramme de Use Case</vt:lpstr>
      <vt:lpstr>Organisation</vt:lpstr>
      <vt:lpstr>Modélisation : Diagramme de Contexte </vt:lpstr>
      <vt:lpstr>Organisation</vt:lpstr>
      <vt:lpstr>CARTE AUTONOME, PARTIE ACQUISITION ET AFFICHARGE DE LA TRAME AFNOR </vt:lpstr>
      <vt:lpstr>Modélisation : Diagramme de BDD</vt:lpstr>
      <vt:lpstr>Modélisation : Diagramme d’IBD</vt:lpstr>
      <vt:lpstr>Tableau de synthèse des connectiques et variables utilisées </vt:lpstr>
      <vt:lpstr>Conception de la carte PCB sur Kicad</vt:lpstr>
      <vt:lpstr>CARTE AUTONOME, PARTIE ACQUISITION ET AFFICHARGE DE LA TRAME AFNOR </vt:lpstr>
      <vt:lpstr>CARTE AUTONOME, PARTIE ACQUISITION ET AFFICHARGE DE LA TRAME AFNOR </vt:lpstr>
      <vt:lpstr>CARTE AUTONOME, PARTIE ACQUISITION ET AFFICHARGE DE LA TRAME AFNOR </vt:lpstr>
      <vt:lpstr>CARTE AUTONOME, PARTIE ACQUISITION ET AFFICHARGE DE LA TRAME AFNOR </vt:lpstr>
      <vt:lpstr>CARTE AUTONOME, PARTIE ACQUISITION ET AFFICHARGE DE LA TRAME AFNOR </vt:lpstr>
      <vt:lpstr>CARTE AUTONOME, PARTIE ACQUISITION ET AFFICHARGE DE LA TRAME AFNOR </vt:lpstr>
      <vt:lpstr>CARTE AUTONOME, PARTIE ACQUISITION ET AFFICHARGE DE LA TRAME AFNOR </vt:lpstr>
      <vt:lpstr>CARTE AUTONOME, PARTIE ACQUISITION ET AFFICHARGE DE LA TRAME AFNOR </vt:lpstr>
      <vt:lpstr>CARTE AUTONOME, PARTIE ACQUISITION ET AFFICHARGE DE LA TRAME AFNOR </vt:lpstr>
      <vt:lpstr>CARTE AUTONOME, PARTIE ACQUISITION ET AFFICHARGE DE LA TRAME AFNOR </vt:lpstr>
      <vt:lpstr>CARTE AUTONOME, PARTIE ACQUISITION ET AFFICHARGE DE LA TRAME AFNOR </vt:lpstr>
      <vt:lpstr>CARTE AUTONOME, PARTIE ACQUISITION ET AFFICHARGE DE LA TRAME AFNOR </vt:lpstr>
      <vt:lpstr>CARTE AUTONOME, PARTIE ACQUISITION ET AFFICHARGE DE LA TRAME AFNOR </vt:lpstr>
      <vt:lpstr>CARTE AUTONOME, PARTIE ACQUISITION ET AFFICHARGE DE LA TRAME AFNOR </vt:lpstr>
      <vt:lpstr>CARTE AUTONOME FONCTIONNEMENT D’ENSEMBLE</vt:lpstr>
      <vt:lpstr>CARTE AUTONOME FONCTIONNEMENT D’ENSEMBLE</vt:lpstr>
      <vt:lpstr>CONCLUSION</vt:lpstr>
      <vt:lpstr>Je vous remercie  </vt:lpstr>
      <vt:lpstr>CARTE AUTONOME, PARTIE ACQUISITION ET AFFICHARGE DE LA TRAME AFNOR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NIANG Drame-Assan         BTS SN2</dc:title>
  <dc:creator>NIANG Drame-Assan (SNCF RESEAU / ESTI - ILE DE FRANCE / VERSAILLES / TRAPPES)</dc:creator>
  <cp:lastModifiedBy>Haboubakar Astadjoulde</cp:lastModifiedBy>
  <cp:revision>37</cp:revision>
  <dcterms:created xsi:type="dcterms:W3CDTF">2023-12-05T08:46:32Z</dcterms:created>
  <dcterms:modified xsi:type="dcterms:W3CDTF">2024-06-14T05:12:01Z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0x010100E28B2ED304CE82449EAB195C0BE3D138</vt:lpwstr>
  </property>
  <property fmtid="{D5CDD505-2E9C-101B-9397-08002B2CF9AE}" pid="3" name="MSIP_Label_67cce88e-ba6c-4072-9a4d-8f9e28d4554f_Enabled">
    <vt:lpwstr>true</vt:lpwstr>
  </property>
  <property fmtid="{D5CDD505-2E9C-101B-9397-08002B2CF9AE}" pid="4" name="MSIP_Label_67cce88e-ba6c-4072-9a4d-8f9e28d4554f_SetDate">
    <vt:lpwstr>2023-12-08T11:32:38Z</vt:lpwstr>
  </property>
  <property fmtid="{D5CDD505-2E9C-101B-9397-08002B2CF9AE}" pid="5" name="MSIP_Label_67cce88e-ba6c-4072-9a4d-8f9e28d4554f_Method">
    <vt:lpwstr>Standard</vt:lpwstr>
  </property>
  <property fmtid="{D5CDD505-2E9C-101B-9397-08002B2CF9AE}" pid="6" name="MSIP_Label_67cce88e-ba6c-4072-9a4d-8f9e28d4554f_Name">
    <vt:lpwstr>Interne - SNCF Réseau</vt:lpwstr>
  </property>
  <property fmtid="{D5CDD505-2E9C-101B-9397-08002B2CF9AE}" pid="7" name="MSIP_Label_67cce88e-ba6c-4072-9a4d-8f9e28d4554f_SiteId">
    <vt:lpwstr>4a7c8238-5799-4b16-9fc6-9ad8fce5a7d9</vt:lpwstr>
  </property>
  <property fmtid="{D5CDD505-2E9C-101B-9397-08002B2CF9AE}" pid="8" name="MSIP_Label_67cce88e-ba6c-4072-9a4d-8f9e28d4554f_ActionId">
    <vt:lpwstr>bc763db8-fabe-485c-a9d8-daaf678cc1f2</vt:lpwstr>
  </property>
  <property fmtid="{D5CDD505-2E9C-101B-9397-08002B2CF9AE}" pid="9" name="MSIP_Label_67cce88e-ba6c-4072-9a4d-8f9e28d4554f_ContentBits">
    <vt:lpwstr>2</vt:lpwstr>
  </property>
</Properties>
</file>